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3"/>
  </p:notesMasterIdLst>
  <p:sldIdLst>
    <p:sldId id="256" r:id="rId2"/>
    <p:sldId id="383" r:id="rId3"/>
    <p:sldId id="273" r:id="rId4"/>
    <p:sldId id="274" r:id="rId5"/>
    <p:sldId id="275" r:id="rId6"/>
    <p:sldId id="358" r:id="rId7"/>
    <p:sldId id="276" r:id="rId8"/>
    <p:sldId id="289" r:id="rId9"/>
    <p:sldId id="290" r:id="rId10"/>
    <p:sldId id="291" r:id="rId11"/>
    <p:sldId id="278" r:id="rId12"/>
    <p:sldId id="279" r:id="rId13"/>
    <p:sldId id="280" r:id="rId14"/>
    <p:sldId id="359" r:id="rId15"/>
    <p:sldId id="281" r:id="rId16"/>
    <p:sldId id="282" r:id="rId17"/>
    <p:sldId id="283" r:id="rId18"/>
    <p:sldId id="284" r:id="rId19"/>
    <p:sldId id="285" r:id="rId20"/>
    <p:sldId id="286" r:id="rId21"/>
    <p:sldId id="287" r:id="rId22"/>
    <p:sldId id="327" r:id="rId23"/>
    <p:sldId id="344" r:id="rId24"/>
    <p:sldId id="361" r:id="rId25"/>
    <p:sldId id="342" r:id="rId26"/>
    <p:sldId id="337" r:id="rId27"/>
    <p:sldId id="338" r:id="rId28"/>
    <p:sldId id="336" r:id="rId29"/>
    <p:sldId id="341" r:id="rId30"/>
    <p:sldId id="340" r:id="rId31"/>
    <p:sldId id="384" r:id="rId32"/>
  </p:sldIdLst>
  <p:sldSz cx="9144000" cy="6858000" type="screen4x3"/>
  <p:notesSz cx="6858000" cy="9144000"/>
  <p:custDataLst>
    <p:tags r:id="rId34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0002"/>
    <a:srgbClr val="F3831D"/>
    <a:srgbClr val="00B0F0"/>
    <a:srgbClr val="FF0000"/>
    <a:srgbClr val="FFFFFF"/>
    <a:srgbClr val="FFE699"/>
    <a:srgbClr val="242424"/>
    <a:srgbClr val="FF66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989" autoAdjust="0"/>
    <p:restoredTop sz="92491" autoAdjust="0"/>
  </p:normalViewPr>
  <p:slideViewPr>
    <p:cSldViewPr snapToGrid="0">
      <p:cViewPr varScale="1">
        <p:scale>
          <a:sx n="145" d="100"/>
          <a:sy n="145" d="100"/>
        </p:scale>
        <p:origin x="378" y="12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tags" Target="tags/tag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25ACD6-5D95-4535-BF8B-6ABFC15E573B}" type="datetimeFigureOut">
              <a:rPr lang="en-SG" smtClean="0"/>
              <a:t>11/10/2023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C30C1E-2BB6-4547-AEDD-BF274A03832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049295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80846-D134-4F21-BABD-5FBD126ADAF9}" type="datetimeFigureOut">
              <a:rPr lang="en-SG" smtClean="0"/>
              <a:t>11/10/2023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170B3-0A0C-4663-B838-AB586F532884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4369207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80846-D134-4F21-BABD-5FBD126ADAF9}" type="datetimeFigureOut">
              <a:rPr lang="en-SG" smtClean="0"/>
              <a:t>11/10/2023</a:t>
            </a:fld>
            <a:endParaRPr lang="en-SG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170B3-0A0C-4663-B838-AB586F532884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1366597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80846-D134-4F21-BABD-5FBD126ADAF9}" type="datetimeFigureOut">
              <a:rPr lang="en-SG" smtClean="0"/>
              <a:t>11/10/2023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170B3-0A0C-4663-B838-AB586F532884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5846740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80846-D134-4F21-BABD-5FBD126ADAF9}" type="datetimeFigureOut">
              <a:rPr lang="en-SG" smtClean="0"/>
              <a:t>11/10/2023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170B3-0A0C-4663-B838-AB586F532884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6419112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80846-D134-4F21-BABD-5FBD126ADAF9}" type="datetimeFigureOut">
              <a:rPr lang="en-SG" smtClean="0"/>
              <a:t>11/10/2023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170B3-0A0C-4663-B838-AB586F532884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78128034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80846-D134-4F21-BABD-5FBD126ADAF9}" type="datetimeFigureOut">
              <a:rPr lang="en-SG" smtClean="0"/>
              <a:t>11/10/2023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170B3-0A0C-4663-B838-AB586F532884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224228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80846-D134-4F21-BABD-5FBD126ADAF9}" type="datetimeFigureOut">
              <a:rPr lang="en-SG" smtClean="0"/>
              <a:t>11/10/2023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170B3-0A0C-4663-B838-AB586F532884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3892708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80846-D134-4F21-BABD-5FBD126ADAF9}" type="datetimeFigureOut">
              <a:rPr lang="en-SG" smtClean="0"/>
              <a:t>11/10/2023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170B3-0A0C-4663-B838-AB586F532884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0246733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80846-D134-4F21-BABD-5FBD126ADAF9}" type="datetimeFigureOut">
              <a:rPr lang="en-SG" smtClean="0"/>
              <a:t>11/10/2023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170B3-0A0C-4663-B838-AB586F532884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2741591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80846-D134-4F21-BABD-5FBD126ADAF9}" type="datetimeFigureOut">
              <a:rPr lang="en-SG" smtClean="0"/>
              <a:t>11/10/2023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170B3-0A0C-4663-B838-AB586F532884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5583687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80846-D134-4F21-BABD-5FBD126ADAF9}" type="datetimeFigureOut">
              <a:rPr lang="en-SG" smtClean="0"/>
              <a:t>11/10/2023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170B3-0A0C-4663-B838-AB586F532884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81022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80846-D134-4F21-BABD-5FBD126ADAF9}" type="datetimeFigureOut">
              <a:rPr lang="en-SG" smtClean="0"/>
              <a:t>11/10/2023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170B3-0A0C-4663-B838-AB586F532884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8078783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80846-D134-4F21-BABD-5FBD126ADAF9}" type="datetimeFigureOut">
              <a:rPr lang="en-SG" smtClean="0"/>
              <a:t>11/10/2023</a:t>
            </a:fld>
            <a:endParaRPr lang="en-SG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170B3-0A0C-4663-B838-AB586F532884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4097709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80846-D134-4F21-BABD-5FBD126ADAF9}" type="datetimeFigureOut">
              <a:rPr lang="en-SG" smtClean="0"/>
              <a:t>11/10/2023</a:t>
            </a:fld>
            <a:endParaRPr lang="en-S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170B3-0A0C-4663-B838-AB586F532884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2461141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C80846-D134-4F21-BABD-5FBD126ADAF9}" type="datetimeFigureOut">
              <a:rPr lang="en-SG" smtClean="0"/>
              <a:t>11/10/2023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E170B3-0A0C-4663-B838-AB586F532884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9518426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74" r:id="rId3"/>
    <p:sldLayoutId id="2147483673" r:id="rId4"/>
    <p:sldLayoutId id="214748367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wmf"/><Relationship Id="rId4" Type="http://schemas.openxmlformats.org/officeDocument/2006/relationships/oleObject" Target="../embeddings/oleObject2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gif"/><Relationship Id="rId4" Type="http://schemas.openxmlformats.org/officeDocument/2006/relationships/image" Target="../media/image17.gi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wmf"/><Relationship Id="rId2" Type="http://schemas.openxmlformats.org/officeDocument/2006/relationships/oleObject" Target="../embeddings/oleObject3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wmf"/><Relationship Id="rId4" Type="http://schemas.openxmlformats.org/officeDocument/2006/relationships/oleObject" Target="../embeddings/oleObject4.bin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6828" y="288396"/>
            <a:ext cx="2351137" cy="65987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418AF0C-6EFC-4B55-26FE-D031B9D378CF}"/>
              </a:ext>
            </a:extLst>
          </p:cNvPr>
          <p:cNvSpPr txBox="1"/>
          <p:nvPr/>
        </p:nvSpPr>
        <p:spPr>
          <a:xfrm>
            <a:off x="3628440" y="2931159"/>
            <a:ext cx="188712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4400"/>
              <a:t>Vectors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CBE089-76B6-FFD4-87CE-EC58094F4A1E}"/>
              </a:ext>
            </a:extLst>
          </p:cNvPr>
          <p:cNvSpPr txBox="1"/>
          <p:nvPr/>
        </p:nvSpPr>
        <p:spPr>
          <a:xfrm>
            <a:off x="1813777" y="2130337"/>
            <a:ext cx="551644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4400" b="1"/>
              <a:t>Game Maths &amp; Physics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DB2DAD-5568-6B2C-F73E-00A1AF32C1F4}"/>
              </a:ext>
            </a:extLst>
          </p:cNvPr>
          <p:cNvSpPr txBox="1"/>
          <p:nvPr/>
        </p:nvSpPr>
        <p:spPr>
          <a:xfrm>
            <a:off x="3988764" y="3637837"/>
            <a:ext cx="11664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3200"/>
              <a:t>Part 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75ACCF9-5E7C-8831-0D83-72DDED9A2D12}"/>
              </a:ext>
            </a:extLst>
          </p:cNvPr>
          <p:cNvSpPr txBox="1"/>
          <p:nvPr/>
        </p:nvSpPr>
        <p:spPr>
          <a:xfrm>
            <a:off x="3043050" y="4566752"/>
            <a:ext cx="30579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3200"/>
              <a:t>Basic operations on vectors</a:t>
            </a:r>
          </a:p>
        </p:txBody>
      </p:sp>
    </p:spTree>
    <p:extLst>
      <p:ext uri="{BB962C8B-B14F-4D97-AF65-F5344CB8AC3E}">
        <p14:creationId xmlns:p14="http://schemas.microsoft.com/office/powerpoint/2010/main" val="14375625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350043" y="1535412"/>
            <a:ext cx="256018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2800">
                <a:solidFill>
                  <a:srgbClr val="00B050"/>
                </a:solidFill>
              </a:rPr>
              <a:t>How to find </a:t>
            </a:r>
            <a:r>
              <a:rPr lang="en-US" altLang="en-US" sz="2800" b="1">
                <a:solidFill>
                  <a:srgbClr val="00B050"/>
                </a:solidFill>
              </a:rPr>
              <a:t>AB</a:t>
            </a:r>
            <a:r>
              <a:rPr lang="en-US" altLang="en-US" sz="2800">
                <a:solidFill>
                  <a:srgbClr val="00B050"/>
                </a:solidFill>
              </a:rPr>
              <a:t>?</a:t>
            </a:r>
          </a:p>
        </p:txBody>
      </p:sp>
      <p:sp>
        <p:nvSpPr>
          <p:cNvPr id="5" name="Oval 16"/>
          <p:cNvSpPr>
            <a:spLocks noChangeArrowheads="1"/>
          </p:cNvSpPr>
          <p:nvPr/>
        </p:nvSpPr>
        <p:spPr bwMode="auto">
          <a:xfrm>
            <a:off x="4184708" y="1193911"/>
            <a:ext cx="431800" cy="431800"/>
          </a:xfrm>
          <a:prstGeom prst="ellipse">
            <a:avLst/>
          </a:prstGeom>
          <a:solidFill>
            <a:schemeClr val="accent2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2700">
                <a:solidFill>
                  <a:srgbClr val="003399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rgbClr val="003399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rgbClr val="003399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rgbClr val="003399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rgbClr val="003399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399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399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399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399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SG" altLang="en-US" sz="1800" b="1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6" name="Oval 17"/>
          <p:cNvSpPr>
            <a:spLocks noChangeArrowheads="1"/>
          </p:cNvSpPr>
          <p:nvPr/>
        </p:nvSpPr>
        <p:spPr bwMode="auto">
          <a:xfrm>
            <a:off x="6488170" y="2921111"/>
            <a:ext cx="431800" cy="433387"/>
          </a:xfrm>
          <a:prstGeom prst="ellipse">
            <a:avLst/>
          </a:prstGeom>
          <a:solidFill>
            <a:schemeClr val="accent2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2700">
                <a:solidFill>
                  <a:srgbClr val="003399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rgbClr val="003399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rgbClr val="003399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rgbClr val="003399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rgbClr val="003399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399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399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399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399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SG" altLang="en-US" sz="1800" b="1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7" name="Line 11"/>
          <p:cNvSpPr>
            <a:spLocks noChangeShapeType="1"/>
          </p:cNvSpPr>
          <p:nvPr/>
        </p:nvSpPr>
        <p:spPr bwMode="auto">
          <a:xfrm>
            <a:off x="4400608" y="1409811"/>
            <a:ext cx="2303462" cy="1727200"/>
          </a:xfrm>
          <a:prstGeom prst="line">
            <a:avLst/>
          </a:prstGeom>
          <a:noFill/>
          <a:ln w="133350">
            <a:solidFill>
              <a:srgbClr val="00B05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SG"/>
          </a:p>
        </p:txBody>
      </p:sp>
      <p:sp>
        <p:nvSpPr>
          <p:cNvPr id="8" name="Text Box 15"/>
          <p:cNvSpPr txBox="1">
            <a:spLocks noChangeArrowheads="1"/>
          </p:cNvSpPr>
          <p:nvPr/>
        </p:nvSpPr>
        <p:spPr bwMode="auto">
          <a:xfrm>
            <a:off x="3621940" y="1049936"/>
            <a:ext cx="519112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 cap="sq">
                <a:solidFill>
                  <a:srgbClr val="000000"/>
                </a:solidFill>
                <a:miter lim="800000"/>
                <a:headEnd/>
                <a:tailEnd type="none" w="lg" len="med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700">
                <a:solidFill>
                  <a:srgbClr val="003399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rgbClr val="003399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rgbClr val="003399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rgbClr val="003399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rgbClr val="003399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399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399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399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399"/>
                </a:solidFill>
                <a:latin typeface="Trebuchet MS" panose="020B0603020202020204" pitchFamily="34" charset="0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en-US" sz="3600" b="1">
                <a:solidFill>
                  <a:schemeClr val="tx1"/>
                </a:solidFill>
                <a:latin typeface="Arial" panose="020B0604020202020204" pitchFamily="34" charset="0"/>
              </a:rPr>
              <a:t>A</a:t>
            </a:r>
          </a:p>
        </p:txBody>
      </p:sp>
      <p:sp>
        <p:nvSpPr>
          <p:cNvPr id="10" name="Text Box 15"/>
          <p:cNvSpPr txBox="1">
            <a:spLocks noChangeArrowheads="1"/>
          </p:cNvSpPr>
          <p:nvPr/>
        </p:nvSpPr>
        <p:spPr bwMode="auto">
          <a:xfrm>
            <a:off x="6907270" y="2994136"/>
            <a:ext cx="517525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 cap="sq">
                <a:solidFill>
                  <a:srgbClr val="000000"/>
                </a:solidFill>
                <a:miter lim="800000"/>
                <a:headEnd/>
                <a:tailEnd type="none" w="lg" len="med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700">
                <a:solidFill>
                  <a:srgbClr val="003399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rgbClr val="003399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rgbClr val="003399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rgbClr val="003399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rgbClr val="003399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399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399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399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399"/>
                </a:solidFill>
                <a:latin typeface="Trebuchet MS" panose="020B0603020202020204" pitchFamily="34" charset="0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en-US" sz="3600" b="1">
                <a:solidFill>
                  <a:schemeClr val="tx1"/>
                </a:solidFill>
                <a:latin typeface="Arial" panose="020B0604020202020204" pitchFamily="34" charset="0"/>
              </a:rPr>
              <a:t>B</a:t>
            </a:r>
          </a:p>
        </p:txBody>
      </p:sp>
      <p:sp>
        <p:nvSpPr>
          <p:cNvPr id="12" name="TextBox 9"/>
          <p:cNvSpPr txBox="1">
            <a:spLocks noChangeArrowheads="1"/>
          </p:cNvSpPr>
          <p:nvPr/>
        </p:nvSpPr>
        <p:spPr bwMode="auto">
          <a:xfrm>
            <a:off x="2317111" y="1173567"/>
            <a:ext cx="138050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700">
                <a:solidFill>
                  <a:srgbClr val="003399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rgbClr val="003399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rgbClr val="003399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rgbClr val="003399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rgbClr val="003399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399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399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399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399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 i="1">
                <a:solidFill>
                  <a:schemeClr val="tx1"/>
                </a:solidFill>
                <a:latin typeface="Arial" panose="020B0604020202020204" pitchFamily="34" charset="0"/>
              </a:rPr>
              <a:t>Start Point</a:t>
            </a:r>
            <a:endParaRPr lang="en-SG" altLang="en-US" sz="2000" i="1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13" name="TextBox 10"/>
          <p:cNvSpPr txBox="1">
            <a:spLocks noChangeArrowheads="1"/>
          </p:cNvSpPr>
          <p:nvPr/>
        </p:nvSpPr>
        <p:spPr bwMode="auto">
          <a:xfrm>
            <a:off x="7354644" y="3137011"/>
            <a:ext cx="129715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700">
                <a:solidFill>
                  <a:srgbClr val="003399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rgbClr val="003399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rgbClr val="003399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rgbClr val="003399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rgbClr val="003399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399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399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399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399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 i="1">
                <a:solidFill>
                  <a:schemeClr val="tx1"/>
                </a:solidFill>
                <a:latin typeface="Arial" panose="020B0604020202020204" pitchFamily="34" charset="0"/>
              </a:rPr>
              <a:t>End Point</a:t>
            </a:r>
            <a:endParaRPr lang="en-SG" altLang="en-US" sz="2000" i="1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14" name="Line 11"/>
          <p:cNvSpPr>
            <a:spLocks noChangeShapeType="1"/>
          </p:cNvSpPr>
          <p:nvPr/>
        </p:nvSpPr>
        <p:spPr bwMode="auto">
          <a:xfrm flipH="1">
            <a:off x="1951093" y="1409811"/>
            <a:ext cx="2449514" cy="3240087"/>
          </a:xfrm>
          <a:prstGeom prst="line">
            <a:avLst/>
          </a:prstGeom>
          <a:noFill/>
          <a:ln w="76200">
            <a:solidFill>
              <a:srgbClr val="FFC000"/>
            </a:solidFill>
            <a:round/>
            <a:headEnd type="triangl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SG"/>
          </a:p>
        </p:txBody>
      </p:sp>
      <p:sp>
        <p:nvSpPr>
          <p:cNvPr id="15" name="Line 11"/>
          <p:cNvSpPr>
            <a:spLocks noChangeShapeType="1"/>
          </p:cNvSpPr>
          <p:nvPr/>
        </p:nvSpPr>
        <p:spPr bwMode="auto">
          <a:xfrm flipV="1">
            <a:off x="1951095" y="3137011"/>
            <a:ext cx="4752975" cy="1512887"/>
          </a:xfrm>
          <a:prstGeom prst="line">
            <a:avLst/>
          </a:prstGeom>
          <a:noFill/>
          <a:ln w="76200">
            <a:solidFill>
              <a:srgbClr val="FFC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SG"/>
          </a:p>
        </p:txBody>
      </p:sp>
      <p:sp>
        <p:nvSpPr>
          <p:cNvPr id="17" name="Line 11">
            <a:extLst>
              <a:ext uri="{FF2B5EF4-FFF2-40B4-BE49-F238E27FC236}">
                <a16:creationId xmlns:a16="http://schemas.microsoft.com/office/drawing/2014/main" id="{DE55075E-E594-40A6-E4DC-ECD9BA650F62}"/>
              </a:ext>
            </a:extLst>
          </p:cNvPr>
          <p:cNvSpPr>
            <a:spLocks noChangeShapeType="1"/>
          </p:cNvSpPr>
          <p:nvPr/>
        </p:nvSpPr>
        <p:spPr bwMode="auto">
          <a:xfrm>
            <a:off x="1952683" y="4649898"/>
            <a:ext cx="2303462" cy="1727200"/>
          </a:xfrm>
          <a:prstGeom prst="line">
            <a:avLst/>
          </a:prstGeom>
          <a:noFill/>
          <a:ln w="133350">
            <a:solidFill>
              <a:srgbClr val="00B05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SG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ED237DE-837F-73EE-2040-8AF2CAD19C56}"/>
              </a:ext>
            </a:extLst>
          </p:cNvPr>
          <p:cNvGrpSpPr/>
          <p:nvPr/>
        </p:nvGrpSpPr>
        <p:grpSpPr>
          <a:xfrm>
            <a:off x="2838403" y="4649898"/>
            <a:ext cx="860848" cy="646112"/>
            <a:chOff x="3000270" y="4498902"/>
            <a:chExt cx="860848" cy="646112"/>
          </a:xfrm>
        </p:grpSpPr>
        <p:sp>
          <p:nvSpPr>
            <p:cNvPr id="18" name="Text Box 15">
              <a:extLst>
                <a:ext uri="{FF2B5EF4-FFF2-40B4-BE49-F238E27FC236}">
                  <a16:creationId xmlns:a16="http://schemas.microsoft.com/office/drawing/2014/main" id="{B05ECA6B-8A5E-ABF1-BFFF-A6FA0DA68BE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00270" y="4498902"/>
              <a:ext cx="519112" cy="6461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 cap="sq">
                  <a:solidFill>
                    <a:srgbClr val="000000"/>
                  </a:solidFill>
                  <a:miter lim="800000"/>
                  <a:headEnd/>
                  <a:tailEnd type="none" w="lg" len="med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2700">
                  <a:solidFill>
                    <a:srgbClr val="003399"/>
                  </a:solidFill>
                  <a:latin typeface="Trebuchet MS" panose="020B0603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rgbClr val="003399"/>
                  </a:solidFill>
                  <a:latin typeface="Trebuchet MS" panose="020B0603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rgbClr val="003399"/>
                  </a:solidFill>
                  <a:latin typeface="Trebuchet MS" panose="020B0603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rgbClr val="003399"/>
                  </a:solidFill>
                  <a:latin typeface="Trebuchet MS" panose="020B0603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399"/>
                  </a:solidFill>
                  <a:latin typeface="Trebuchet MS" panose="020B0603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399"/>
                  </a:solidFill>
                  <a:latin typeface="Trebuchet MS" panose="020B0603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399"/>
                  </a:solidFill>
                  <a:latin typeface="Trebuchet MS" panose="020B0603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399"/>
                  </a:solidFill>
                  <a:latin typeface="Trebuchet MS" panose="020B0603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399"/>
                  </a:solidFill>
                  <a:latin typeface="Trebuchet MS" panose="020B0603020202020204" pitchFamily="34" charset="0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en-US" sz="3600" b="1">
                  <a:solidFill>
                    <a:schemeClr val="tx1"/>
                  </a:solidFill>
                  <a:latin typeface="Arial" panose="020B0604020202020204" pitchFamily="34" charset="0"/>
                </a:rPr>
                <a:t>A</a:t>
              </a:r>
            </a:p>
          </p:txBody>
        </p:sp>
        <p:sp>
          <p:nvSpPr>
            <p:cNvPr id="19" name="Text Box 15">
              <a:extLst>
                <a:ext uri="{FF2B5EF4-FFF2-40B4-BE49-F238E27FC236}">
                  <a16:creationId xmlns:a16="http://schemas.microsoft.com/office/drawing/2014/main" id="{08AAD008-FE69-95ED-4C58-6B256B32023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43593" y="4498902"/>
              <a:ext cx="517525" cy="6461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 cap="sq">
                  <a:solidFill>
                    <a:srgbClr val="000000"/>
                  </a:solidFill>
                  <a:miter lim="800000"/>
                  <a:headEnd/>
                  <a:tailEnd type="none" w="lg" len="med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2700">
                  <a:solidFill>
                    <a:srgbClr val="003399"/>
                  </a:solidFill>
                  <a:latin typeface="Trebuchet MS" panose="020B0603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rgbClr val="003399"/>
                  </a:solidFill>
                  <a:latin typeface="Trebuchet MS" panose="020B0603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rgbClr val="003399"/>
                  </a:solidFill>
                  <a:latin typeface="Trebuchet MS" panose="020B0603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rgbClr val="003399"/>
                  </a:solidFill>
                  <a:latin typeface="Trebuchet MS" panose="020B0603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399"/>
                  </a:solidFill>
                  <a:latin typeface="Trebuchet MS" panose="020B0603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399"/>
                  </a:solidFill>
                  <a:latin typeface="Trebuchet MS" panose="020B0603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399"/>
                  </a:solidFill>
                  <a:latin typeface="Trebuchet MS" panose="020B0603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399"/>
                  </a:solidFill>
                  <a:latin typeface="Trebuchet MS" panose="020B0603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399"/>
                  </a:solidFill>
                  <a:latin typeface="Trebuchet MS" panose="020B0603020202020204" pitchFamily="34" charset="0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en-US" sz="3600" b="1">
                  <a:solidFill>
                    <a:schemeClr val="tx1"/>
                  </a:solidFill>
                  <a:latin typeface="Arial" panose="020B0604020202020204" pitchFamily="34" charset="0"/>
                </a:rPr>
                <a:t>B</a:t>
              </a:r>
            </a:p>
          </p:txBody>
        </p:sp>
      </p:grpSp>
      <p:sp>
        <p:nvSpPr>
          <p:cNvPr id="21" name="Text Box 15">
            <a:extLst>
              <a:ext uri="{FF2B5EF4-FFF2-40B4-BE49-F238E27FC236}">
                <a16:creationId xmlns:a16="http://schemas.microsoft.com/office/drawing/2014/main" id="{E4F443A3-BB61-1F2D-800E-801229F65A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43280" y="3684976"/>
            <a:ext cx="787395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 cap="sq">
                <a:solidFill>
                  <a:srgbClr val="000000"/>
                </a:solidFill>
                <a:miter lim="800000"/>
                <a:headEnd/>
                <a:tailEnd type="none" w="lg" len="med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700">
                <a:solidFill>
                  <a:srgbClr val="003399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rgbClr val="003399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rgbClr val="003399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rgbClr val="003399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rgbClr val="003399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399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399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399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399"/>
                </a:solidFill>
                <a:latin typeface="Trebuchet MS" panose="020B0603020202020204" pitchFamily="34" charset="0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en-US" sz="3600" b="1">
                <a:solidFill>
                  <a:schemeClr val="tx1"/>
                </a:solidFill>
                <a:latin typeface="Arial" panose="020B0604020202020204" pitchFamily="34" charset="0"/>
              </a:rPr>
              <a:t>+B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C8F2049-0661-DB2D-1017-222CD6571FD7}"/>
              </a:ext>
            </a:extLst>
          </p:cNvPr>
          <p:cNvGrpSpPr/>
          <p:nvPr/>
        </p:nvGrpSpPr>
        <p:grpSpPr>
          <a:xfrm>
            <a:off x="4256145" y="3137011"/>
            <a:ext cx="2449514" cy="3240087"/>
            <a:chOff x="4437380" y="3029919"/>
            <a:chExt cx="2449514" cy="3240087"/>
          </a:xfrm>
        </p:grpSpPr>
        <p:sp>
          <p:nvSpPr>
            <p:cNvPr id="16" name="Line 11">
              <a:extLst>
                <a:ext uri="{FF2B5EF4-FFF2-40B4-BE49-F238E27FC236}">
                  <a16:creationId xmlns:a16="http://schemas.microsoft.com/office/drawing/2014/main" id="{04953526-BEC2-F5B2-6918-5DC760754B0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437380" y="3029919"/>
              <a:ext cx="2449514" cy="3240087"/>
            </a:xfrm>
            <a:prstGeom prst="line">
              <a:avLst/>
            </a:prstGeom>
            <a:noFill/>
            <a:ln w="76200">
              <a:solidFill>
                <a:srgbClr val="FFC000"/>
              </a:solidFill>
              <a:prstDash val="sysDot"/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SG"/>
            </a:p>
          </p:txBody>
        </p:sp>
        <p:sp>
          <p:nvSpPr>
            <p:cNvPr id="22" name="Text Box 15">
              <a:extLst>
                <a:ext uri="{FF2B5EF4-FFF2-40B4-BE49-F238E27FC236}">
                  <a16:creationId xmlns:a16="http://schemas.microsoft.com/office/drawing/2014/main" id="{C2261630-3AE7-B8EE-0BB7-4F44A870BA5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59186" y="4363310"/>
              <a:ext cx="671979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 cap="sq">
                  <a:solidFill>
                    <a:srgbClr val="000000"/>
                  </a:solidFill>
                  <a:miter lim="800000"/>
                  <a:headEnd/>
                  <a:tailEnd type="none" w="lg" len="med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2700">
                  <a:solidFill>
                    <a:srgbClr val="003399"/>
                  </a:solidFill>
                  <a:latin typeface="Trebuchet MS" panose="020B0603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rgbClr val="003399"/>
                  </a:solidFill>
                  <a:latin typeface="Trebuchet MS" panose="020B0603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rgbClr val="003399"/>
                  </a:solidFill>
                  <a:latin typeface="Trebuchet MS" panose="020B0603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rgbClr val="003399"/>
                  </a:solidFill>
                  <a:latin typeface="Trebuchet MS" panose="020B0603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399"/>
                  </a:solidFill>
                  <a:latin typeface="Trebuchet MS" panose="020B0603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399"/>
                  </a:solidFill>
                  <a:latin typeface="Trebuchet MS" panose="020B0603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399"/>
                  </a:solidFill>
                  <a:latin typeface="Trebuchet MS" panose="020B0603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399"/>
                  </a:solidFill>
                  <a:latin typeface="Trebuchet MS" panose="020B0603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399"/>
                  </a:solidFill>
                  <a:latin typeface="Trebuchet MS" panose="020B0603020202020204" pitchFamily="34" charset="0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en-US" sz="3600" b="1">
                  <a:solidFill>
                    <a:srgbClr val="FFC000"/>
                  </a:solidFill>
                  <a:latin typeface="Arial" panose="020B0604020202020204" pitchFamily="34" charset="0"/>
                </a:rPr>
                <a:t>-A</a:t>
              </a:r>
            </a:p>
          </p:txBody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698BFC9E-96D6-48CC-DBB7-FE3093AFFD1C}"/>
              </a:ext>
            </a:extLst>
          </p:cNvPr>
          <p:cNvSpPr/>
          <p:nvPr/>
        </p:nvSpPr>
        <p:spPr>
          <a:xfrm rot="21184571">
            <a:off x="6334654" y="5684971"/>
            <a:ext cx="1816417" cy="58477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en-US" sz="1600" b="1"/>
              <a:t>Remember, vectors have no position!</a:t>
            </a:r>
            <a:endParaRPr lang="en-SG" sz="1600"/>
          </a:p>
        </p:txBody>
      </p:sp>
      <p:sp>
        <p:nvSpPr>
          <p:cNvPr id="2" name="Text Box 15">
            <a:extLst>
              <a:ext uri="{FF2B5EF4-FFF2-40B4-BE49-F238E27FC236}">
                <a16:creationId xmlns:a16="http://schemas.microsoft.com/office/drawing/2014/main" id="{1910ADCA-19FF-0EA8-BC6F-5F1A02B23B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97333" y="4649679"/>
            <a:ext cx="140294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 cap="sq">
                <a:solidFill>
                  <a:srgbClr val="000000"/>
                </a:solidFill>
                <a:miter lim="800000"/>
                <a:headEnd/>
                <a:tailEnd type="none" w="lg" len="med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700">
                <a:solidFill>
                  <a:srgbClr val="003399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rgbClr val="003399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rgbClr val="003399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rgbClr val="003399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rgbClr val="003399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399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399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399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399"/>
                </a:solidFill>
                <a:latin typeface="Trebuchet MS" panose="020B0603020202020204" pitchFamily="34" charset="0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en-US" sz="3600" b="1">
                <a:solidFill>
                  <a:schemeClr val="tx1"/>
                </a:solidFill>
                <a:latin typeface="Arial" panose="020B0604020202020204" pitchFamily="34" charset="0"/>
              </a:rPr>
              <a:t>= B-A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7604D75-3DBA-6599-7F38-673BCDB93095}"/>
              </a:ext>
            </a:extLst>
          </p:cNvPr>
          <p:cNvSpPr/>
          <p:nvPr/>
        </p:nvSpPr>
        <p:spPr>
          <a:xfrm>
            <a:off x="149882" y="137147"/>
            <a:ext cx="441383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4400"/>
              <a:t>Vector</a:t>
            </a:r>
            <a:r>
              <a:rPr lang="en-US" altLang="en-US" sz="4400">
                <a:solidFill>
                  <a:srgbClr val="00B0F0"/>
                </a:solidFill>
              </a:rPr>
              <a:t> subtraction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836DFED-D1A6-3C01-C127-3DD599141849}"/>
              </a:ext>
            </a:extLst>
          </p:cNvPr>
          <p:cNvGrpSpPr/>
          <p:nvPr/>
        </p:nvGrpSpPr>
        <p:grpSpPr>
          <a:xfrm>
            <a:off x="298499" y="4433998"/>
            <a:ext cx="2139091" cy="1429689"/>
            <a:chOff x="298499" y="4433998"/>
            <a:chExt cx="2139091" cy="1429689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BF5520FD-0E1C-C1B4-46E1-1A753C317056}"/>
                </a:ext>
              </a:extLst>
            </p:cNvPr>
            <p:cNvGrpSpPr/>
            <p:nvPr/>
          </p:nvGrpSpPr>
          <p:grpSpPr>
            <a:xfrm>
              <a:off x="803726" y="4433998"/>
              <a:ext cx="1364857" cy="431800"/>
              <a:chOff x="803726" y="4433998"/>
              <a:chExt cx="1364857" cy="431800"/>
            </a:xfrm>
          </p:grpSpPr>
          <p:sp>
            <p:nvSpPr>
              <p:cNvPr id="9" name="Oval 18"/>
              <p:cNvSpPr>
                <a:spLocks noChangeArrowheads="1"/>
              </p:cNvSpPr>
              <p:nvPr/>
            </p:nvSpPr>
            <p:spPr bwMode="auto">
              <a:xfrm>
                <a:off x="1735195" y="4433998"/>
                <a:ext cx="433388" cy="431800"/>
              </a:xfrm>
              <a:prstGeom prst="ellipse">
                <a:avLst/>
              </a:prstGeom>
              <a:solidFill>
                <a:schemeClr val="accent2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2700">
                    <a:solidFill>
                      <a:srgbClr val="003399"/>
                    </a:solidFill>
                    <a:latin typeface="Trebuchet MS" panose="020B0603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400">
                    <a:solidFill>
                      <a:srgbClr val="003399"/>
                    </a:solidFill>
                    <a:latin typeface="Trebuchet MS" panose="020B0603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rgbClr val="003399"/>
                    </a:solidFill>
                    <a:latin typeface="Trebuchet MS" panose="020B0603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>
                    <a:solidFill>
                      <a:srgbClr val="003399"/>
                    </a:solidFill>
                    <a:latin typeface="Trebuchet MS" panose="020B0603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600">
                    <a:solidFill>
                      <a:srgbClr val="003399"/>
                    </a:solidFill>
                    <a:latin typeface="Trebuchet MS" panose="020B0603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rgbClr val="003399"/>
                    </a:solidFill>
                    <a:latin typeface="Trebuchet MS" panose="020B0603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rgbClr val="003399"/>
                    </a:solidFill>
                    <a:latin typeface="Trebuchet MS" panose="020B0603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rgbClr val="003399"/>
                    </a:solidFill>
                    <a:latin typeface="Trebuchet MS" panose="020B0603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rgbClr val="003399"/>
                    </a:solidFill>
                    <a:latin typeface="Trebuchet MS" panose="020B0603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SG" altLang="en-US" sz="1800" b="1">
                  <a:solidFill>
                    <a:schemeClr val="tx1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1" name="Text Box 15"/>
              <p:cNvSpPr txBox="1">
                <a:spLocks noChangeArrowheads="1"/>
              </p:cNvSpPr>
              <p:nvPr/>
            </p:nvSpPr>
            <p:spPr bwMode="auto">
              <a:xfrm>
                <a:off x="803726" y="4433998"/>
                <a:ext cx="931469" cy="400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 cap="sq">
                    <a:solidFill>
                      <a:srgbClr val="000000"/>
                    </a:solidFill>
                    <a:miter lim="800000"/>
                    <a:headEnd/>
                    <a:tailEnd type="none" w="lg" len="med"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2700">
                    <a:solidFill>
                      <a:srgbClr val="003399"/>
                    </a:solidFill>
                    <a:latin typeface="Trebuchet MS" panose="020B0603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400">
                    <a:solidFill>
                      <a:srgbClr val="003399"/>
                    </a:solidFill>
                    <a:latin typeface="Trebuchet MS" panose="020B0603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rgbClr val="003399"/>
                    </a:solidFill>
                    <a:latin typeface="Trebuchet MS" panose="020B0603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>
                    <a:solidFill>
                      <a:srgbClr val="003399"/>
                    </a:solidFill>
                    <a:latin typeface="Trebuchet MS" panose="020B0603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600">
                    <a:solidFill>
                      <a:srgbClr val="003399"/>
                    </a:solidFill>
                    <a:latin typeface="Trebuchet MS" panose="020B0603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rgbClr val="003399"/>
                    </a:solidFill>
                    <a:latin typeface="Trebuchet MS" panose="020B0603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rgbClr val="003399"/>
                    </a:solidFill>
                    <a:latin typeface="Trebuchet MS" panose="020B0603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rgbClr val="003399"/>
                    </a:solidFill>
                    <a:latin typeface="Trebuchet MS" panose="020B0603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rgbClr val="003399"/>
                    </a:solidFill>
                    <a:latin typeface="Trebuchet MS" panose="020B0603020202020204" pitchFamily="34" charset="0"/>
                  </a:defRPr>
                </a:lvl9pPr>
              </a:lstStyle>
              <a:p>
                <a:pPr>
                  <a:spcBef>
                    <a:spcPct val="50000"/>
                  </a:spcBef>
                  <a:buFontTx/>
                  <a:buNone/>
                </a:pPr>
                <a:r>
                  <a:rPr lang="en-US" altLang="en-US" sz="2000" i="1">
                    <a:solidFill>
                      <a:schemeClr val="tx1"/>
                    </a:solidFill>
                    <a:latin typeface="Arial" panose="020B0604020202020204" pitchFamily="34" charset="0"/>
                  </a:rPr>
                  <a:t>Origin</a:t>
                </a:r>
              </a:p>
            </p:txBody>
          </p: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3E5DEF1-9A77-32BC-2F75-9FD5CB605C4A}"/>
                </a:ext>
              </a:extLst>
            </p:cNvPr>
            <p:cNvSpPr txBox="1"/>
            <p:nvPr/>
          </p:nvSpPr>
          <p:spPr>
            <a:xfrm>
              <a:off x="298499" y="5032690"/>
              <a:ext cx="213909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/>
                <a:t>A point can be defined by a vector with its tail at the origin </a:t>
              </a:r>
              <a:endParaRPr lang="en-SG" sz="1600"/>
            </a:p>
          </p:txBody>
        </p:sp>
      </p:grpSp>
    </p:spTree>
    <p:extLst>
      <p:ext uri="{BB962C8B-B14F-4D97-AF65-F5344CB8AC3E}">
        <p14:creationId xmlns:p14="http://schemas.microsoft.com/office/powerpoint/2010/main" val="186727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7" grpId="0" animBg="1"/>
      <p:bldP spid="21" grpId="0"/>
      <p:bldP spid="25" grpId="0" animBg="1"/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902052" y="1234559"/>
            <a:ext cx="733578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altLang="en-US" sz="4400" b="1">
                <a:latin typeface="Times New Roman" panose="02020603050405020304" pitchFamily="18" charset="0"/>
              </a:rPr>
              <a:t>||v||</a:t>
            </a:r>
            <a:r>
              <a:rPr lang="en-US" altLang="en-US" sz="4400"/>
              <a:t> </a:t>
            </a:r>
            <a:r>
              <a:rPr lang="en-US" altLang="en-US" sz="3200"/>
              <a:t>indicates </a:t>
            </a:r>
            <a:r>
              <a:rPr lang="en-US" altLang="en-US" sz="3200">
                <a:solidFill>
                  <a:srgbClr val="FF0000"/>
                </a:solidFill>
              </a:rPr>
              <a:t>length</a:t>
            </a:r>
            <a:r>
              <a:rPr lang="en-US" altLang="en-US" sz="3200"/>
              <a:t> or </a:t>
            </a:r>
            <a:r>
              <a:rPr lang="en-US" altLang="en-US" sz="3200">
                <a:solidFill>
                  <a:srgbClr val="FF0000"/>
                </a:solidFill>
              </a:rPr>
              <a:t>magnitude</a:t>
            </a:r>
            <a:r>
              <a:rPr lang="en-US" altLang="en-US" sz="3200"/>
              <a:t> of </a:t>
            </a:r>
            <a:r>
              <a:rPr lang="en-US" altLang="en-US" sz="3200" b="1">
                <a:latin typeface="Times New Roman" panose="02020603050405020304" pitchFamily="18" charset="0"/>
              </a:rPr>
              <a:t>v</a:t>
            </a:r>
            <a:endParaRPr lang="en-US" altLang="en-US" sz="3200"/>
          </a:p>
        </p:txBody>
      </p:sp>
      <p:sp>
        <p:nvSpPr>
          <p:cNvPr id="6" name="Rectangle 5"/>
          <p:cNvSpPr/>
          <p:nvPr/>
        </p:nvSpPr>
        <p:spPr>
          <a:xfrm>
            <a:off x="1389209" y="2146514"/>
            <a:ext cx="463441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/>
            <a:r>
              <a:rPr lang="en-US" altLang="en-US" sz="3200"/>
              <a:t>If </a:t>
            </a:r>
            <a:r>
              <a:rPr lang="en-US" altLang="en-US" sz="3200" b="1">
                <a:latin typeface="Times New Roman" panose="02020603050405020304" pitchFamily="18" charset="0"/>
              </a:rPr>
              <a:t>||v||</a:t>
            </a:r>
            <a:r>
              <a:rPr lang="en-US" altLang="en-US" sz="3200"/>
              <a:t> is 1, </a:t>
            </a:r>
            <a:r>
              <a:rPr lang="en-US" altLang="en-US" sz="3200" b="1">
                <a:latin typeface="Times New Roman" panose="02020603050405020304" pitchFamily="18" charset="0"/>
              </a:rPr>
              <a:t>v</a:t>
            </a:r>
            <a:r>
              <a:rPr lang="en-US" altLang="en-US" sz="3200"/>
              <a:t> is a </a:t>
            </a:r>
            <a:r>
              <a:rPr lang="en-US" altLang="en-US" sz="3200" i="1">
                <a:solidFill>
                  <a:srgbClr val="FF0000"/>
                </a:solidFill>
              </a:rPr>
              <a:t>unit vector</a:t>
            </a:r>
            <a:endParaRPr lang="en-US" altLang="en-US" sz="3200">
              <a:solidFill>
                <a:srgbClr val="FF0000"/>
              </a:solidFill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1285559" y="3160185"/>
            <a:ext cx="6113457" cy="1292225"/>
            <a:chOff x="1524456" y="2748293"/>
            <a:chExt cx="6113457" cy="1292225"/>
          </a:xfrm>
        </p:grpSpPr>
        <p:sp>
          <p:nvSpPr>
            <p:cNvPr id="8" name="Rectangle 7"/>
            <p:cNvSpPr/>
            <p:nvPr/>
          </p:nvSpPr>
          <p:spPr>
            <a:xfrm>
              <a:off x="1524456" y="2870329"/>
              <a:ext cx="971741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en-US" sz="5400" b="1"/>
                <a:t>2D</a:t>
              </a:r>
              <a:endParaRPr lang="en-SG" sz="5400" b="1"/>
            </a:p>
          </p:txBody>
        </p:sp>
        <p:graphicFrame>
          <p:nvGraphicFramePr>
            <p:cNvPr id="9" name="Object 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663423642"/>
                </p:ext>
              </p:extLst>
            </p:nvPr>
          </p:nvGraphicFramePr>
          <p:xfrm>
            <a:off x="2785805" y="2748293"/>
            <a:ext cx="4852108" cy="12922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" imgW="1892300" imgH="533400" progId="Equation.3">
                    <p:embed/>
                  </p:oleObj>
                </mc:Choice>
                <mc:Fallback>
                  <p:oleObj name="Equation" r:id="rId2" imgW="1892300" imgH="5334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785805" y="2748293"/>
                          <a:ext cx="4852108" cy="1292225"/>
                        </a:xfrm>
                        <a:prstGeom prst="rect">
                          <a:avLst/>
                        </a:prstGeom>
                        <a:noFill/>
                        <a:ln w="9525">
                          <a:noFill/>
                          <a:miter lim="800000"/>
                          <a:headEnd/>
                          <a:tailEnd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3" name="Group 12"/>
          <p:cNvGrpSpPr/>
          <p:nvPr/>
        </p:nvGrpSpPr>
        <p:grpSpPr>
          <a:xfrm>
            <a:off x="1285559" y="4755178"/>
            <a:ext cx="6559200" cy="1295271"/>
            <a:chOff x="1524456" y="4343286"/>
            <a:chExt cx="6559200" cy="1295271"/>
          </a:xfrm>
        </p:grpSpPr>
        <p:sp>
          <p:nvSpPr>
            <p:cNvPr id="10" name="Rectangle 9"/>
            <p:cNvSpPr/>
            <p:nvPr/>
          </p:nvSpPr>
          <p:spPr>
            <a:xfrm>
              <a:off x="1524456" y="4343286"/>
              <a:ext cx="971741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en-US" sz="5400" b="1"/>
                <a:t>3D</a:t>
              </a:r>
              <a:endParaRPr lang="en-SG" sz="5400" b="1"/>
            </a:p>
          </p:txBody>
        </p:sp>
        <p:graphicFrame>
          <p:nvGraphicFramePr>
            <p:cNvPr id="11" name="Object 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780946753"/>
                </p:ext>
              </p:extLst>
            </p:nvPr>
          </p:nvGraphicFramePr>
          <p:xfrm>
            <a:off x="2785805" y="4343286"/>
            <a:ext cx="5297851" cy="129527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4" imgW="2159000" imgH="558800" progId="Equation.3">
                    <p:embed/>
                  </p:oleObj>
                </mc:Choice>
                <mc:Fallback>
                  <p:oleObj name="Equation" r:id="rId4" imgW="2159000" imgH="5588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785805" y="4343286"/>
                          <a:ext cx="5297851" cy="1295271"/>
                        </a:xfrm>
                        <a:prstGeom prst="rect">
                          <a:avLst/>
                        </a:prstGeom>
                        <a:noFill/>
                        <a:ln w="9525">
                          <a:noFill/>
                          <a:miter lim="800000"/>
                          <a:headEnd/>
                          <a:tailEnd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6527EE73-444E-7F2C-D1F4-58A3BB5E5268}"/>
              </a:ext>
            </a:extLst>
          </p:cNvPr>
          <p:cNvSpPr/>
          <p:nvPr/>
        </p:nvSpPr>
        <p:spPr>
          <a:xfrm>
            <a:off x="149882" y="137147"/>
            <a:ext cx="594861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4400"/>
              <a:t>Vector</a:t>
            </a:r>
            <a:r>
              <a:rPr lang="en-US" altLang="en-US" sz="4400">
                <a:solidFill>
                  <a:srgbClr val="00B0F0"/>
                </a:solidFill>
              </a:rPr>
              <a:t> magnitude/length</a:t>
            </a:r>
          </a:p>
        </p:txBody>
      </p:sp>
    </p:spTree>
    <p:extLst>
      <p:ext uri="{BB962C8B-B14F-4D97-AF65-F5344CB8AC3E}">
        <p14:creationId xmlns:p14="http://schemas.microsoft.com/office/powerpoint/2010/main" val="28441038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B89FD15-4668-0B89-FA20-B09DF031D82D}"/>
              </a:ext>
            </a:extLst>
          </p:cNvPr>
          <p:cNvSpPr/>
          <p:nvPr/>
        </p:nvSpPr>
        <p:spPr>
          <a:xfrm>
            <a:off x="149882" y="906588"/>
            <a:ext cx="60000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7313" lvl="1"/>
            <a:r>
              <a:rPr lang="en-US" altLang="en-US" sz="2800"/>
              <a:t>Usually compare </a:t>
            </a:r>
            <a:r>
              <a:rPr lang="en-US" altLang="en-US" sz="2800">
                <a:solidFill>
                  <a:srgbClr val="00B0F0"/>
                </a:solidFill>
              </a:rPr>
              <a:t>length squared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29986F-5B5D-63AA-34BE-7D6271D289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0962" y="3807721"/>
            <a:ext cx="5438440" cy="144535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B0CEB3C-D734-CDB9-D06B-057E38A187EE}"/>
              </a:ext>
            </a:extLst>
          </p:cNvPr>
          <p:cNvSpPr/>
          <p:nvPr/>
        </p:nvSpPr>
        <p:spPr>
          <a:xfrm>
            <a:off x="2091195" y="5432212"/>
            <a:ext cx="522943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7313" lvl="1"/>
            <a:r>
              <a:rPr lang="en-US" altLang="en-US" sz="2400"/>
              <a:t>The square root operation is expensive!</a:t>
            </a:r>
            <a:endParaRPr lang="en-US" altLang="en-US" sz="2400">
              <a:solidFill>
                <a:srgbClr val="00B0F0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36BF635-A408-A2A5-D39F-7EF657365027}"/>
              </a:ext>
            </a:extLst>
          </p:cNvPr>
          <p:cNvSpPr/>
          <p:nvPr/>
        </p:nvSpPr>
        <p:spPr>
          <a:xfrm rot="21388125">
            <a:off x="4971424" y="5975691"/>
            <a:ext cx="3403504" cy="52322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87313" lvl="1"/>
            <a:r>
              <a:rPr lang="en-US" altLang="en-US" sz="1400"/>
              <a:t>But unless you compare 1000s of vectors it won’t make any real difference these days!</a:t>
            </a:r>
            <a:endParaRPr lang="en-US" altLang="en-US" sz="1400">
              <a:solidFill>
                <a:srgbClr val="00B0F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26373C9-0141-D115-8B9C-A80BEDDEA4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3630" y="1676029"/>
            <a:ext cx="6864568" cy="206833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B0D5905-D395-075E-3273-E5E6CE568A49}"/>
              </a:ext>
            </a:extLst>
          </p:cNvPr>
          <p:cNvSpPr/>
          <p:nvPr/>
        </p:nvSpPr>
        <p:spPr>
          <a:xfrm rot="21221346">
            <a:off x="4362649" y="1724580"/>
            <a:ext cx="905409" cy="4001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87313" lvl="1"/>
            <a:r>
              <a:rPr lang="en-US" altLang="en-US" sz="2000"/>
              <a:t>Why?</a:t>
            </a:r>
            <a:endParaRPr lang="en-US" altLang="en-US" sz="2000">
              <a:solidFill>
                <a:srgbClr val="00B0F0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CD893C7-0541-7B71-93E2-C6E48D4AB04C}"/>
              </a:ext>
            </a:extLst>
          </p:cNvPr>
          <p:cNvSpPr/>
          <p:nvPr/>
        </p:nvSpPr>
        <p:spPr>
          <a:xfrm>
            <a:off x="149882" y="137147"/>
            <a:ext cx="594861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4400"/>
              <a:t>Vector</a:t>
            </a:r>
            <a:r>
              <a:rPr lang="en-US" altLang="en-US" sz="4400">
                <a:solidFill>
                  <a:srgbClr val="00B0F0"/>
                </a:solidFill>
              </a:rPr>
              <a:t> magnitude/length</a:t>
            </a:r>
          </a:p>
        </p:txBody>
      </p:sp>
    </p:spTree>
    <p:extLst>
      <p:ext uri="{BB962C8B-B14F-4D97-AF65-F5344CB8AC3E}">
        <p14:creationId xmlns:p14="http://schemas.microsoft.com/office/powerpoint/2010/main" val="1892291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1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47817" y="1138536"/>
            <a:ext cx="4572000" cy="160043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en-US" sz="2800"/>
              <a:t>A vector has 2 components:</a:t>
            </a:r>
            <a:endParaRPr lang="en-US" altLang="en-US" sz="900"/>
          </a:p>
          <a:p>
            <a:endParaRPr lang="en-US" altLang="en-US" sz="105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en-US" sz="2800"/>
              <a:t>Magnitude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en-US" sz="2800"/>
              <a:t>Direction</a:t>
            </a:r>
          </a:p>
        </p:txBody>
      </p:sp>
      <p:sp>
        <p:nvSpPr>
          <p:cNvPr id="6" name="Rectangle 5"/>
          <p:cNvSpPr/>
          <p:nvPr/>
        </p:nvSpPr>
        <p:spPr>
          <a:xfrm>
            <a:off x="547816" y="3006636"/>
            <a:ext cx="7704667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2800"/>
              <a:t>To normalize a vector is to turn it into a unit vector:</a:t>
            </a:r>
            <a:endParaRPr lang="en-US" altLang="en-US" sz="900"/>
          </a:p>
          <a:p>
            <a:pPr lvl="1"/>
            <a:endParaRPr lang="en-US" altLang="en-US" sz="110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en-US" sz="2800"/>
              <a:t>Magnitude: </a:t>
            </a:r>
            <a:r>
              <a:rPr lang="en-US" altLang="en-US" sz="2800" b="1">
                <a:solidFill>
                  <a:srgbClr val="C00000"/>
                </a:solidFill>
              </a:rPr>
              <a:t>1 unit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en-US" sz="2800"/>
              <a:t>Direction: </a:t>
            </a:r>
            <a:r>
              <a:rPr lang="en-US" altLang="en-US" sz="2800" b="1">
                <a:solidFill>
                  <a:srgbClr val="C00000"/>
                </a:solidFill>
              </a:rPr>
              <a:t>same direction</a:t>
            </a:r>
          </a:p>
        </p:txBody>
      </p:sp>
      <p:sp>
        <p:nvSpPr>
          <p:cNvPr id="7" name="Rectangle 6"/>
          <p:cNvSpPr/>
          <p:nvPr/>
        </p:nvSpPr>
        <p:spPr>
          <a:xfrm>
            <a:off x="547815" y="5024735"/>
            <a:ext cx="7848602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2800"/>
              <a:t>Important when we only want to deal with direction, and where magnitude would distort the calculation results (eg: facing direction)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BA38A78-4C13-67E5-6938-A40BFBFBE8F1}"/>
              </a:ext>
            </a:extLst>
          </p:cNvPr>
          <p:cNvGrpSpPr/>
          <p:nvPr/>
        </p:nvGrpSpPr>
        <p:grpSpPr>
          <a:xfrm>
            <a:off x="5259861" y="863906"/>
            <a:ext cx="3444584" cy="2101755"/>
            <a:chOff x="5334001" y="211540"/>
            <a:chExt cx="3444584" cy="2101755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685A2F2-D19D-A20A-B96A-5D1627631B89}"/>
                </a:ext>
              </a:extLst>
            </p:cNvPr>
            <p:cNvSpPr/>
            <p:nvPr/>
          </p:nvSpPr>
          <p:spPr>
            <a:xfrm>
              <a:off x="5334001" y="211540"/>
              <a:ext cx="3444584" cy="210175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0E8091D0-0F58-E192-508E-04E382B0FAA2}"/>
                </a:ext>
              </a:extLst>
            </p:cNvPr>
            <p:cNvSpPr/>
            <p:nvPr/>
          </p:nvSpPr>
          <p:spPr>
            <a:xfrm>
              <a:off x="5458038" y="278901"/>
              <a:ext cx="3276600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en-US" sz="1600"/>
                <a:t>A small “hat” is used to identify unit vectors</a:t>
              </a:r>
              <a:endParaRPr lang="en-SG" sz="160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F32E057-EC28-A3AF-A582-CB7832A7B07A}"/>
                </a:ext>
              </a:extLst>
            </p:cNvPr>
            <p:cNvSpPr/>
            <p:nvPr/>
          </p:nvSpPr>
          <p:spPr>
            <a:xfrm>
              <a:off x="6480441" y="988950"/>
              <a:ext cx="1319686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en-US" sz="3600">
                  <a:solidFill>
                    <a:srgbClr val="FF0000"/>
                  </a:solidFill>
                </a:rPr>
                <a:t>i</a:t>
              </a:r>
              <a:r>
                <a:rPr lang="en-US" altLang="en-US" sz="3600"/>
                <a:t>   </a:t>
              </a:r>
              <a:r>
                <a:rPr lang="en-US" altLang="en-US" sz="3600">
                  <a:solidFill>
                    <a:srgbClr val="00B050"/>
                  </a:solidFill>
                </a:rPr>
                <a:t>j </a:t>
              </a:r>
              <a:r>
                <a:rPr lang="en-US" altLang="en-US" sz="3600"/>
                <a:t> </a:t>
              </a:r>
              <a:r>
                <a:rPr lang="en-US" altLang="en-US" sz="3600">
                  <a:solidFill>
                    <a:srgbClr val="00B0F0"/>
                  </a:solidFill>
                </a:rPr>
                <a:t>k</a:t>
              </a:r>
              <a:endParaRPr lang="en-SG" sz="360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15AD4BF-2B56-A55D-8FD5-8E9332AB6189}"/>
                </a:ext>
              </a:extLst>
            </p:cNvPr>
            <p:cNvSpPr/>
            <p:nvPr/>
          </p:nvSpPr>
          <p:spPr>
            <a:xfrm>
              <a:off x="6427409" y="758268"/>
              <a:ext cx="375313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en-US" sz="3600">
                  <a:solidFill>
                    <a:srgbClr val="FF0000"/>
                  </a:solidFill>
                </a:rPr>
                <a:t>^</a:t>
              </a:r>
              <a:endParaRPr lang="en-SG" sz="360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3CB0FBB-21C3-8D1E-746D-24FC50C60FAC}"/>
                </a:ext>
              </a:extLst>
            </p:cNvPr>
            <p:cNvSpPr/>
            <p:nvPr/>
          </p:nvSpPr>
          <p:spPr>
            <a:xfrm>
              <a:off x="6828900" y="758268"/>
              <a:ext cx="375313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en-US" sz="3600">
                  <a:solidFill>
                    <a:srgbClr val="00B050"/>
                  </a:solidFill>
                </a:rPr>
                <a:t>^</a:t>
              </a:r>
              <a:endParaRPr lang="en-SG" sz="3600">
                <a:solidFill>
                  <a:srgbClr val="00B050"/>
                </a:solidFill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9834DA5-A0D5-FFF3-64D2-9AADF68EB048}"/>
                </a:ext>
              </a:extLst>
            </p:cNvPr>
            <p:cNvSpPr/>
            <p:nvPr/>
          </p:nvSpPr>
          <p:spPr>
            <a:xfrm>
              <a:off x="7213806" y="758268"/>
              <a:ext cx="375313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en-US" sz="3600">
                  <a:solidFill>
                    <a:srgbClr val="00B0F0"/>
                  </a:solidFill>
                </a:rPr>
                <a:t>^</a:t>
              </a:r>
              <a:endParaRPr lang="en-SG" sz="3600">
                <a:solidFill>
                  <a:srgbClr val="00B0F0"/>
                </a:soli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659768A-357F-DDC5-6FF3-75C2912D737B}"/>
                </a:ext>
              </a:extLst>
            </p:cNvPr>
            <p:cNvSpPr/>
            <p:nvPr/>
          </p:nvSpPr>
          <p:spPr>
            <a:xfrm>
              <a:off x="5501984" y="1672261"/>
              <a:ext cx="3276600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/>
                <a:t>We won’t do that here, because it isn’t easy to add the hat every time!</a:t>
              </a:r>
              <a:endParaRPr lang="en-SG" sz="1600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C11C9874-3054-9442-D59B-9A094E6BA7FF}"/>
              </a:ext>
            </a:extLst>
          </p:cNvPr>
          <p:cNvSpPr/>
          <p:nvPr/>
        </p:nvSpPr>
        <p:spPr>
          <a:xfrm>
            <a:off x="149882" y="137147"/>
            <a:ext cx="497726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4400"/>
              <a:t>Vector</a:t>
            </a:r>
            <a:r>
              <a:rPr lang="en-US" altLang="en-US" sz="4400">
                <a:solidFill>
                  <a:srgbClr val="00B0F0"/>
                </a:solidFill>
              </a:rPr>
              <a:t> normalisation</a:t>
            </a:r>
          </a:p>
        </p:txBody>
      </p:sp>
    </p:spTree>
    <p:extLst>
      <p:ext uri="{BB962C8B-B14F-4D97-AF65-F5344CB8AC3E}">
        <p14:creationId xmlns:p14="http://schemas.microsoft.com/office/powerpoint/2010/main" val="3707120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91BC2064-62FB-4CA6-A717-934C10206EB9}"/>
              </a:ext>
            </a:extLst>
          </p:cNvPr>
          <p:cNvSpPr/>
          <p:nvPr/>
        </p:nvSpPr>
        <p:spPr>
          <a:xfrm>
            <a:off x="511816" y="3785952"/>
            <a:ext cx="4008670" cy="23357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FAFDE52-471B-48A1-981E-88B20C3D32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130"/>
          <a:stretch/>
        </p:blipFill>
        <p:spPr>
          <a:xfrm>
            <a:off x="5208096" y="663261"/>
            <a:ext cx="3259763" cy="248941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F334D8C-BDDE-4194-A254-C3FF78F25A3E}"/>
              </a:ext>
            </a:extLst>
          </p:cNvPr>
          <p:cNvSpPr txBox="1"/>
          <p:nvPr/>
        </p:nvSpPr>
        <p:spPr>
          <a:xfrm>
            <a:off x="5132230" y="3166394"/>
            <a:ext cx="351593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600">
                <a:solidFill>
                  <a:schemeClr val="bg1">
                    <a:lumMod val="65000"/>
                  </a:schemeClr>
                </a:solidFill>
              </a:rPr>
              <a:t>https://www.geogebra.org/m/zgsgqdvs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83C295-83B9-49F4-85B6-317100235984}"/>
              </a:ext>
            </a:extLst>
          </p:cNvPr>
          <p:cNvSpPr txBox="1"/>
          <p:nvPr/>
        </p:nvSpPr>
        <p:spPr>
          <a:xfrm>
            <a:off x="285263" y="992510"/>
            <a:ext cx="378756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000"/>
              <a:t>In games, we often need to know the direction of a vector, but not its magnitude.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DBEB7A-3286-4277-8166-5E28838105C1}"/>
              </a:ext>
            </a:extLst>
          </p:cNvPr>
          <p:cNvSpPr txBox="1"/>
          <p:nvPr/>
        </p:nvSpPr>
        <p:spPr>
          <a:xfrm rot="21303446">
            <a:off x="2099455" y="3077351"/>
            <a:ext cx="2644833" cy="33855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SG" sz="1600"/>
              <a:t>Can you think of an example?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95782A0-F735-4201-B843-50079CA46653}"/>
              </a:ext>
            </a:extLst>
          </p:cNvPr>
          <p:cNvSpPr txBox="1"/>
          <p:nvPr/>
        </p:nvSpPr>
        <p:spPr>
          <a:xfrm>
            <a:off x="556282" y="3815141"/>
            <a:ext cx="25049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600" b="1"/>
              <a:t>Fire a missile with a certain speed at a target</a:t>
            </a:r>
          </a:p>
        </p:txBody>
      </p:sp>
      <p:pic>
        <p:nvPicPr>
          <p:cNvPr id="7172" name="Picture 4" descr="[crop output image]">
            <a:extLst>
              <a:ext uri="{FF2B5EF4-FFF2-40B4-BE49-F238E27FC236}">
                <a16:creationId xmlns:a16="http://schemas.microsoft.com/office/drawing/2014/main" id="{B552082C-D180-4CF7-9865-D12B9D4B388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529401">
            <a:off x="975355" y="5051784"/>
            <a:ext cx="328418" cy="639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Animated spaceships | OpenGameArt.org">
            <a:extLst>
              <a:ext uri="{FF2B5EF4-FFF2-40B4-BE49-F238E27FC236}">
                <a16:creationId xmlns:a16="http://schemas.microsoft.com/office/drawing/2014/main" id="{34395F9B-5154-4EF2-9FCB-0B391B4A76E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737405">
            <a:off x="3306774" y="4348572"/>
            <a:ext cx="731949" cy="731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BD74971-DE62-46B5-8F56-B35E9840A8A7}"/>
              </a:ext>
            </a:extLst>
          </p:cNvPr>
          <p:cNvCxnSpPr>
            <a:cxnSpLocks/>
          </p:cNvCxnSpPr>
          <p:nvPr/>
        </p:nvCxnSpPr>
        <p:spPr>
          <a:xfrm flipV="1">
            <a:off x="1483086" y="4802680"/>
            <a:ext cx="1888153" cy="482957"/>
          </a:xfrm>
          <a:prstGeom prst="straightConnector1">
            <a:avLst/>
          </a:prstGeom>
          <a:ln w="38100">
            <a:solidFill>
              <a:srgbClr val="EC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38F11C5-E676-4611-9223-63D6C08EB934}"/>
              </a:ext>
            </a:extLst>
          </p:cNvPr>
          <p:cNvCxnSpPr>
            <a:cxnSpLocks/>
          </p:cNvCxnSpPr>
          <p:nvPr/>
        </p:nvCxnSpPr>
        <p:spPr>
          <a:xfrm flipV="1">
            <a:off x="1489525" y="5150111"/>
            <a:ext cx="516344" cy="132073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2FE77268-CCF1-4077-8354-DE23694B5259}"/>
              </a:ext>
            </a:extLst>
          </p:cNvPr>
          <p:cNvSpPr txBox="1"/>
          <p:nvPr/>
        </p:nvSpPr>
        <p:spPr>
          <a:xfrm>
            <a:off x="1626266" y="4525835"/>
            <a:ext cx="15463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600" b="1">
                <a:solidFill>
                  <a:srgbClr val="FF0000"/>
                </a:solidFill>
              </a:rPr>
              <a:t>direction vector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6BB0CE4-C603-4BB2-A032-D05A6EC34889}"/>
              </a:ext>
            </a:extLst>
          </p:cNvPr>
          <p:cNvSpPr txBox="1"/>
          <p:nvPr/>
        </p:nvSpPr>
        <p:spPr>
          <a:xfrm>
            <a:off x="856622" y="4814543"/>
            <a:ext cx="12331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600" b="1">
                <a:solidFill>
                  <a:srgbClr val="00B0F0"/>
                </a:solidFill>
              </a:rPr>
              <a:t>unit vector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DE12E2C-88A9-44C4-B6D1-40F53D354EDD}"/>
              </a:ext>
            </a:extLst>
          </p:cNvPr>
          <p:cNvSpPr txBox="1"/>
          <p:nvPr/>
        </p:nvSpPr>
        <p:spPr>
          <a:xfrm>
            <a:off x="1596919" y="5513199"/>
            <a:ext cx="18384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600" b="1">
                <a:solidFill>
                  <a:srgbClr val="00B0F0"/>
                </a:solidFill>
              </a:rPr>
              <a:t>unit vector * speed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B83F46D-6DC2-4D50-AE2C-E58F3E3F1553}"/>
              </a:ext>
            </a:extLst>
          </p:cNvPr>
          <p:cNvSpPr txBox="1"/>
          <p:nvPr/>
        </p:nvSpPr>
        <p:spPr>
          <a:xfrm>
            <a:off x="444582" y="6121662"/>
            <a:ext cx="40890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600" b="1"/>
              <a:t>We’ll look at this in more detail when we talk about kinematics</a:t>
            </a:r>
          </a:p>
        </p:txBody>
      </p:sp>
      <p:pic>
        <p:nvPicPr>
          <p:cNvPr id="23" name="Picture 22" descr="A picture containing water&#10;&#10;Description automatically generated">
            <a:extLst>
              <a:ext uri="{FF2B5EF4-FFF2-40B4-BE49-F238E27FC236}">
                <a16:creationId xmlns:a16="http://schemas.microsoft.com/office/drawing/2014/main" id="{5D33A598-6E07-4A45-B2CF-EB3D8A1870D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2529" y="3784145"/>
            <a:ext cx="3811500" cy="2313063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2108EB5E-82F8-4C0E-B671-5BAD18932C6E}"/>
              </a:ext>
            </a:extLst>
          </p:cNvPr>
          <p:cNvSpPr txBox="1"/>
          <p:nvPr/>
        </p:nvSpPr>
        <p:spPr>
          <a:xfrm>
            <a:off x="4724718" y="6121662"/>
            <a:ext cx="39234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600" b="1"/>
              <a:t>Forces are applied in various directions to keep the object afloat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0E9C4BA-5F4E-4A1C-879E-FD6F83829356}"/>
              </a:ext>
            </a:extLst>
          </p:cNvPr>
          <p:cNvSpPr txBox="1"/>
          <p:nvPr/>
        </p:nvSpPr>
        <p:spPr>
          <a:xfrm>
            <a:off x="4814183" y="3759691"/>
            <a:ext cx="10603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600" b="1"/>
              <a:t>Buoyancy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B4C4B0C-677F-ACE4-3557-0511F213DD4F}"/>
              </a:ext>
            </a:extLst>
          </p:cNvPr>
          <p:cNvGrpSpPr/>
          <p:nvPr/>
        </p:nvGrpSpPr>
        <p:grpSpPr>
          <a:xfrm>
            <a:off x="1554877" y="5250034"/>
            <a:ext cx="977277" cy="253598"/>
            <a:chOff x="1554877" y="5347564"/>
            <a:chExt cx="977277" cy="253598"/>
          </a:xfrm>
        </p:grpSpPr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3DB13136-B8BA-F7E6-10A3-857B56A18A0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54877" y="5469089"/>
              <a:ext cx="516344" cy="132073"/>
            </a:xfrm>
            <a:prstGeom prst="straightConnector1">
              <a:avLst/>
            </a:prstGeom>
            <a:ln w="5715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C80906BF-92CA-CC63-BE9A-15F18FA59A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15810" y="5347564"/>
              <a:ext cx="516344" cy="132073"/>
            </a:xfrm>
            <a:prstGeom prst="straightConnector1">
              <a:avLst/>
            </a:prstGeom>
            <a:ln w="5715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31A7C59D-A049-29F4-3288-68695B045E17}"/>
              </a:ext>
            </a:extLst>
          </p:cNvPr>
          <p:cNvSpPr txBox="1"/>
          <p:nvPr/>
        </p:nvSpPr>
        <p:spPr>
          <a:xfrm>
            <a:off x="2489104" y="5046870"/>
            <a:ext cx="22252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rgbClr val="00B0F0"/>
                </a:solidFill>
              </a:rPr>
              <a:t>In this case, speed is 2</a:t>
            </a:r>
            <a:endParaRPr lang="en-SG" sz="1600" b="1">
              <a:solidFill>
                <a:srgbClr val="00B0F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1B013C-F5F1-0658-C456-7F9DD2E16C37}"/>
              </a:ext>
            </a:extLst>
          </p:cNvPr>
          <p:cNvSpPr txBox="1"/>
          <p:nvPr/>
        </p:nvSpPr>
        <p:spPr>
          <a:xfrm>
            <a:off x="285262" y="2097196"/>
            <a:ext cx="44617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000"/>
              <a:t>We then normalise the direction vector to obtain a unit vector in that direction.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88DFA9F-7127-06FA-82D0-B0957C66A903}"/>
              </a:ext>
            </a:extLst>
          </p:cNvPr>
          <p:cNvSpPr/>
          <p:nvPr/>
        </p:nvSpPr>
        <p:spPr>
          <a:xfrm>
            <a:off x="149882" y="137147"/>
            <a:ext cx="497726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4400"/>
              <a:t>Vector</a:t>
            </a:r>
            <a:r>
              <a:rPr lang="en-US" altLang="en-US" sz="4400">
                <a:solidFill>
                  <a:srgbClr val="00B0F0"/>
                </a:solidFill>
              </a:rPr>
              <a:t> normalisation</a:t>
            </a:r>
          </a:p>
        </p:txBody>
      </p:sp>
    </p:spTree>
    <p:extLst>
      <p:ext uri="{BB962C8B-B14F-4D97-AF65-F5344CB8AC3E}">
        <p14:creationId xmlns:p14="http://schemas.microsoft.com/office/powerpoint/2010/main" val="3582995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13" grpId="0" animBg="1"/>
      <p:bldP spid="14" grpId="0"/>
      <p:bldP spid="24" grpId="0"/>
      <p:bldP spid="25" grpId="0"/>
      <p:bldP spid="26" grpId="0"/>
      <p:bldP spid="28" grpId="0"/>
      <p:bldP spid="31" grpId="0"/>
      <p:bldP spid="34" grpId="0"/>
      <p:bldP spid="8" grpId="0"/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0909" y="2940687"/>
            <a:ext cx="6710932" cy="3612021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474093" y="854900"/>
            <a:ext cx="789097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2400"/>
              <a:t>The angle between two vectors, can be found using the dot product (we’ll discuss this later).</a:t>
            </a:r>
          </a:p>
        </p:txBody>
      </p:sp>
      <p:sp>
        <p:nvSpPr>
          <p:cNvPr id="20" name="Rectangle 19"/>
          <p:cNvSpPr/>
          <p:nvPr/>
        </p:nvSpPr>
        <p:spPr>
          <a:xfrm>
            <a:off x="474092" y="1685087"/>
            <a:ext cx="798752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2400"/>
              <a:t>It is much easier and faster to do this if the vectors are first normalized (change in magnitude does not change direction).</a:t>
            </a:r>
          </a:p>
        </p:txBody>
      </p:sp>
      <p:sp>
        <p:nvSpPr>
          <p:cNvPr id="21" name="Rectangle 20"/>
          <p:cNvSpPr/>
          <p:nvPr/>
        </p:nvSpPr>
        <p:spPr>
          <a:xfrm>
            <a:off x="474093" y="2608913"/>
            <a:ext cx="265628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7800" lvl="1" indent="-177800">
              <a:buFont typeface="Arial" panose="020B0604020202020204" pitchFamily="34" charset="0"/>
              <a:buChar char="•"/>
            </a:pPr>
            <a:r>
              <a:rPr lang="en-US" altLang="en-US" sz="2000" b="1">
                <a:solidFill>
                  <a:srgbClr val="0070C0"/>
                </a:solidFill>
              </a:rPr>
              <a:t>Check viewing angle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D1EA487-A674-C4C2-D29F-CADCD516B89D}"/>
              </a:ext>
            </a:extLst>
          </p:cNvPr>
          <p:cNvGrpSpPr/>
          <p:nvPr/>
        </p:nvGrpSpPr>
        <p:grpSpPr>
          <a:xfrm>
            <a:off x="3538552" y="3233634"/>
            <a:ext cx="3005125" cy="2354870"/>
            <a:chOff x="3538552" y="3126542"/>
            <a:chExt cx="3005125" cy="2354870"/>
          </a:xfrm>
        </p:grpSpPr>
        <p:sp>
          <p:nvSpPr>
            <p:cNvPr id="2" name="Arc 1">
              <a:extLst>
                <a:ext uri="{FF2B5EF4-FFF2-40B4-BE49-F238E27FC236}">
                  <a16:creationId xmlns:a16="http://schemas.microsoft.com/office/drawing/2014/main" id="{323D574B-12BC-7E1A-EBEE-F6CE0A9997FD}"/>
                </a:ext>
              </a:extLst>
            </p:cNvPr>
            <p:cNvSpPr/>
            <p:nvPr/>
          </p:nvSpPr>
          <p:spPr>
            <a:xfrm rot="4892978">
              <a:off x="3538552" y="3126542"/>
              <a:ext cx="2354870" cy="2354870"/>
            </a:xfrm>
            <a:prstGeom prst="arc">
              <a:avLst>
                <a:gd name="adj1" fmla="val 16818627"/>
                <a:gd name="adj2" fmla="val 2979361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C525551-7AD8-5211-1216-2CF6F44E9B71}"/>
                </a:ext>
              </a:extLst>
            </p:cNvPr>
            <p:cNvSpPr txBox="1"/>
            <p:nvPr/>
          </p:nvSpPr>
          <p:spPr>
            <a:xfrm>
              <a:off x="5841241" y="4544705"/>
              <a:ext cx="7024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b="1"/>
                <a:t>angle</a:t>
              </a:r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63E98E60-7548-5699-C148-7E1F4DAC8105}"/>
              </a:ext>
            </a:extLst>
          </p:cNvPr>
          <p:cNvSpPr/>
          <p:nvPr/>
        </p:nvSpPr>
        <p:spPr>
          <a:xfrm>
            <a:off x="474092" y="3073389"/>
            <a:ext cx="435328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7800" lvl="1" indent="-177800">
              <a:buFont typeface="Arial" panose="020B0604020202020204" pitchFamily="34" charset="0"/>
              <a:buChar char="•"/>
            </a:pPr>
            <a:r>
              <a:rPr lang="en-US" altLang="en-US" sz="2000" b="1">
                <a:solidFill>
                  <a:srgbClr val="0070C0"/>
                </a:solidFill>
              </a:rPr>
              <a:t>Dot product of </a:t>
            </a:r>
            <a:r>
              <a:rPr lang="en-US" altLang="en-US" sz="2000" b="1">
                <a:solidFill>
                  <a:srgbClr val="00B050"/>
                </a:solidFill>
              </a:rPr>
              <a:t>green</a:t>
            </a:r>
            <a:r>
              <a:rPr lang="en-US" altLang="en-US" sz="2000" b="1">
                <a:solidFill>
                  <a:srgbClr val="0070C0"/>
                </a:solidFill>
              </a:rPr>
              <a:t> and </a:t>
            </a:r>
            <a:r>
              <a:rPr lang="en-US" altLang="en-US" sz="2000" b="1">
                <a:solidFill>
                  <a:srgbClr val="FF0000"/>
                </a:solidFill>
              </a:rPr>
              <a:t>red</a:t>
            </a:r>
            <a:r>
              <a:rPr lang="en-US" altLang="en-US" sz="2000" b="1">
                <a:solidFill>
                  <a:srgbClr val="0070C0"/>
                </a:solidFill>
              </a:rPr>
              <a:t> vectors</a:t>
            </a:r>
          </a:p>
          <a:p>
            <a:pPr marL="177800" lvl="1" indent="-177800">
              <a:buFont typeface="Arial" panose="020B0604020202020204" pitchFamily="34" charset="0"/>
              <a:buChar char="•"/>
            </a:pPr>
            <a:r>
              <a:rPr lang="en-US" altLang="en-US" sz="2000" b="1">
                <a:solidFill>
                  <a:srgbClr val="0070C0"/>
                </a:solidFill>
              </a:rPr>
              <a:t>Both must be unit vectors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BCF62C4-7E38-CC97-3E14-8B0FDFA03354}"/>
              </a:ext>
            </a:extLst>
          </p:cNvPr>
          <p:cNvSpPr/>
          <p:nvPr/>
        </p:nvSpPr>
        <p:spPr>
          <a:xfrm>
            <a:off x="149882" y="137147"/>
            <a:ext cx="497726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4400"/>
              <a:t>Vector</a:t>
            </a:r>
            <a:r>
              <a:rPr lang="en-US" altLang="en-US" sz="4400">
                <a:solidFill>
                  <a:srgbClr val="00B0F0"/>
                </a:solidFill>
              </a:rPr>
              <a:t> normalisation</a:t>
            </a:r>
          </a:p>
        </p:txBody>
      </p:sp>
    </p:spTree>
    <p:extLst>
      <p:ext uri="{BB962C8B-B14F-4D97-AF65-F5344CB8AC3E}">
        <p14:creationId xmlns:p14="http://schemas.microsoft.com/office/powerpoint/2010/main" val="3439310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://flylib.com/books/2/451/1/html/2/images/fig3-1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200" y="2698274"/>
            <a:ext cx="4960194" cy="26345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2216" y="2611696"/>
            <a:ext cx="2807658" cy="280765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84200" y="1150722"/>
            <a:ext cx="794173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/>
            <a:r>
              <a:rPr lang="en-US" altLang="en-US" sz="2800"/>
              <a:t>Another application is in computer graphics shading.</a:t>
            </a:r>
          </a:p>
          <a:p>
            <a:pPr marL="0" lvl="1"/>
            <a:r>
              <a:rPr lang="en-US" altLang="en-US" sz="2800"/>
              <a:t>The </a:t>
            </a:r>
            <a:r>
              <a:rPr lang="en-US" altLang="en-US" sz="2800" b="1"/>
              <a:t>surface normal </a:t>
            </a:r>
            <a:r>
              <a:rPr lang="en-US" altLang="en-US" sz="2800"/>
              <a:t>must be a </a:t>
            </a:r>
            <a:r>
              <a:rPr lang="en-US" altLang="en-US" sz="2800" b="1"/>
              <a:t>unit vector.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DF495FB-CF90-CAEF-06EA-1694B2CA4BF9}"/>
              </a:ext>
            </a:extLst>
          </p:cNvPr>
          <p:cNvSpPr/>
          <p:nvPr/>
        </p:nvSpPr>
        <p:spPr>
          <a:xfrm>
            <a:off x="149882" y="137147"/>
            <a:ext cx="497726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4400"/>
              <a:t>Vector</a:t>
            </a:r>
            <a:r>
              <a:rPr lang="en-US" altLang="en-US" sz="4400">
                <a:solidFill>
                  <a:srgbClr val="00B0F0"/>
                </a:solidFill>
              </a:rPr>
              <a:t> normalisation</a:t>
            </a:r>
          </a:p>
        </p:txBody>
      </p:sp>
    </p:spTree>
    <p:extLst>
      <p:ext uri="{BB962C8B-B14F-4D97-AF65-F5344CB8AC3E}">
        <p14:creationId xmlns:p14="http://schemas.microsoft.com/office/powerpoint/2010/main" val="4041960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30930" y="930642"/>
            <a:ext cx="489621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altLang="en-US" sz="3200"/>
              <a:t>In </a:t>
            </a:r>
            <a:r>
              <a:rPr lang="en-SG" altLang="en-US" sz="3200" b="1">
                <a:solidFill>
                  <a:srgbClr val="C00000"/>
                </a:solidFill>
              </a:rPr>
              <a:t>2D</a:t>
            </a:r>
            <a:r>
              <a:rPr lang="en-SG" altLang="en-US" sz="3200"/>
              <a:t>, normalized vector A =</a:t>
            </a:r>
          </a:p>
        </p:txBody>
      </p:sp>
      <p:sp>
        <p:nvSpPr>
          <p:cNvPr id="6" name="Rectangle 5"/>
          <p:cNvSpPr/>
          <p:nvPr/>
        </p:nvSpPr>
        <p:spPr>
          <a:xfrm>
            <a:off x="1083732" y="3620847"/>
            <a:ext cx="380379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altLang="en-US" sz="2800"/>
              <a:t>for any vector A = [a</a:t>
            </a:r>
            <a:r>
              <a:rPr lang="en-SG" altLang="en-US" sz="2800" baseline="-25000"/>
              <a:t>1</a:t>
            </a:r>
            <a:r>
              <a:rPr lang="en-SG" altLang="en-US" sz="2800"/>
              <a:t>  a</a:t>
            </a:r>
            <a:r>
              <a:rPr lang="en-SG" altLang="en-US" sz="2800" baseline="-25000"/>
              <a:t>2</a:t>
            </a:r>
            <a:r>
              <a:rPr lang="en-SG" altLang="en-US" sz="2800"/>
              <a:t>]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4997712" y="3384830"/>
            <a:ext cx="1826141" cy="1170577"/>
            <a:chOff x="4861195" y="2843527"/>
            <a:chExt cx="1826141" cy="1170577"/>
          </a:xfrm>
        </p:grpSpPr>
        <p:sp>
          <p:nvSpPr>
            <p:cNvPr id="7" name="Rectangle 6"/>
            <p:cNvSpPr/>
            <p:nvPr/>
          </p:nvSpPr>
          <p:spPr>
            <a:xfrm>
              <a:off x="4861195" y="3613994"/>
              <a:ext cx="1826141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SG" altLang="en-US" sz="2000" b="1">
                  <a:solidFill>
                    <a:srgbClr val="0070C0"/>
                  </a:solidFill>
                </a:rPr>
                <a:t>magnitude of A</a:t>
              </a:r>
              <a:endParaRPr lang="en-SG" sz="2000" b="1">
                <a:solidFill>
                  <a:srgbClr val="0070C0"/>
                </a:solidFill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 flipV="1">
              <a:off x="5774266" y="2843527"/>
              <a:ext cx="0" cy="770467"/>
            </a:xfrm>
            <a:prstGeom prst="straightConnector1">
              <a:avLst/>
            </a:prstGeom>
            <a:ln w="5715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Rectangle 10"/>
          <p:cNvSpPr/>
          <p:nvPr/>
        </p:nvSpPr>
        <p:spPr>
          <a:xfrm>
            <a:off x="1083732" y="4929585"/>
            <a:ext cx="700193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 altLang="en-US" sz="2800"/>
              <a:t>To normalize a vector, calculate the magnitude of the vector and then divide each component by the magnitude</a:t>
            </a:r>
            <a:endParaRPr lang="en-SG" sz="280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322938D-D409-5E0A-A2B5-C84C4D170B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7927" y="1864900"/>
            <a:ext cx="4316342" cy="1493649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AE10B99C-4827-84E7-A09E-B3DC2A86CA94}"/>
              </a:ext>
            </a:extLst>
          </p:cNvPr>
          <p:cNvSpPr/>
          <p:nvPr/>
        </p:nvSpPr>
        <p:spPr>
          <a:xfrm>
            <a:off x="149882" y="137147"/>
            <a:ext cx="497726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4400"/>
              <a:t>Vector</a:t>
            </a:r>
            <a:r>
              <a:rPr lang="en-US" altLang="en-US" sz="4400">
                <a:solidFill>
                  <a:srgbClr val="00B0F0"/>
                </a:solidFill>
              </a:rPr>
              <a:t> normalisation</a:t>
            </a:r>
          </a:p>
        </p:txBody>
      </p:sp>
    </p:spTree>
    <p:extLst>
      <p:ext uri="{BB962C8B-B14F-4D97-AF65-F5344CB8AC3E}">
        <p14:creationId xmlns:p14="http://schemas.microsoft.com/office/powerpoint/2010/main" val="26624016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30930" y="972106"/>
            <a:ext cx="489621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altLang="en-US" sz="3200"/>
              <a:t>In </a:t>
            </a:r>
            <a:r>
              <a:rPr lang="en-SG" altLang="en-US" sz="3200" b="1">
                <a:solidFill>
                  <a:srgbClr val="C00000"/>
                </a:solidFill>
              </a:rPr>
              <a:t>3D</a:t>
            </a:r>
            <a:r>
              <a:rPr lang="en-SG" altLang="en-US" sz="3200"/>
              <a:t>, normalized vector A =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5295873-4760-42F3-5E3C-58E188C2727E}"/>
              </a:ext>
            </a:extLst>
          </p:cNvPr>
          <p:cNvGrpSpPr/>
          <p:nvPr/>
        </p:nvGrpSpPr>
        <p:grpSpPr>
          <a:xfrm>
            <a:off x="537013" y="4811226"/>
            <a:ext cx="7820535" cy="568325"/>
            <a:chOff x="537013" y="4811226"/>
            <a:chExt cx="7820535" cy="568325"/>
          </a:xfrm>
        </p:grpSpPr>
        <p:sp>
          <p:nvSpPr>
            <p:cNvPr id="8" name="Rectangle 7"/>
            <p:cNvSpPr/>
            <p:nvPr/>
          </p:nvSpPr>
          <p:spPr>
            <a:xfrm>
              <a:off x="537013" y="4895334"/>
              <a:ext cx="1989647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en-US" sz="2000">
                  <a:solidFill>
                    <a:srgbClr val="0070C0"/>
                  </a:solidFill>
                </a:rPr>
                <a:t>Magnitude of A =</a:t>
              </a:r>
            </a:p>
          </p:txBody>
        </p:sp>
        <p:graphicFrame>
          <p:nvGraphicFramePr>
            <p:cNvPr id="9" name="Object 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840800768"/>
                </p:ext>
              </p:extLst>
            </p:nvPr>
          </p:nvGraphicFramePr>
          <p:xfrm>
            <a:off x="2526660" y="4811226"/>
            <a:ext cx="5830888" cy="5683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" imgW="2832100" imgH="292100" progId="Equation.3">
                    <p:embed/>
                  </p:oleObj>
                </mc:Choice>
                <mc:Fallback>
                  <p:oleObj name="Equation" r:id="rId2" imgW="2832100" imgH="2921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26660" y="4811226"/>
                          <a:ext cx="5830888" cy="5683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2768B5B7-FD02-F2AD-08D1-480A70B465F9}"/>
              </a:ext>
            </a:extLst>
          </p:cNvPr>
          <p:cNvGrpSpPr/>
          <p:nvPr/>
        </p:nvGrpSpPr>
        <p:grpSpPr>
          <a:xfrm>
            <a:off x="537013" y="5479533"/>
            <a:ext cx="6998327" cy="925512"/>
            <a:chOff x="537013" y="5479533"/>
            <a:chExt cx="6998327" cy="925512"/>
          </a:xfrm>
        </p:grpSpPr>
        <p:sp>
          <p:nvSpPr>
            <p:cNvPr id="10" name="Rectangle 9"/>
            <p:cNvSpPr/>
            <p:nvPr/>
          </p:nvSpPr>
          <p:spPr>
            <a:xfrm>
              <a:off x="537013" y="5708421"/>
              <a:ext cx="2488630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en-US" sz="2000">
                  <a:solidFill>
                    <a:srgbClr val="0070C0"/>
                  </a:solidFill>
                </a:rPr>
                <a:t>Normalized vector A =</a:t>
              </a:r>
            </a:p>
          </p:txBody>
        </p:sp>
        <p:graphicFrame>
          <p:nvGraphicFramePr>
            <p:cNvPr id="11" name="Object 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20419255"/>
                </p:ext>
              </p:extLst>
            </p:nvPr>
          </p:nvGraphicFramePr>
          <p:xfrm>
            <a:off x="3130027" y="5479533"/>
            <a:ext cx="4405313" cy="9255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4" imgW="2286000" imgH="508000" progId="Equation.3">
                    <p:embed/>
                  </p:oleObj>
                </mc:Choice>
                <mc:Fallback>
                  <p:oleObj name="Equation" r:id="rId4" imgW="2286000" imgH="5080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30027" y="5479533"/>
                          <a:ext cx="4405313" cy="92551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44AACDCB-9FEC-44BF-0945-22838B3F391D}"/>
              </a:ext>
            </a:extLst>
          </p:cNvPr>
          <p:cNvGrpSpPr/>
          <p:nvPr/>
        </p:nvGrpSpPr>
        <p:grpSpPr>
          <a:xfrm>
            <a:off x="537013" y="3674524"/>
            <a:ext cx="3674852" cy="1036720"/>
            <a:chOff x="537013" y="3674524"/>
            <a:chExt cx="3674852" cy="1036720"/>
          </a:xfrm>
        </p:grpSpPr>
        <p:sp>
          <p:nvSpPr>
            <p:cNvPr id="7" name="Rectangle 6"/>
            <p:cNvSpPr/>
            <p:nvPr/>
          </p:nvSpPr>
          <p:spPr>
            <a:xfrm>
              <a:off x="537013" y="4311134"/>
              <a:ext cx="3674852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en-US" sz="2000">
                  <a:solidFill>
                    <a:srgbClr val="0070C0"/>
                  </a:solidFill>
                </a:rPr>
                <a:t>Normalize the vector A = [3  0  -4]</a:t>
              </a:r>
              <a:endParaRPr lang="en-SG" sz="2000">
                <a:solidFill>
                  <a:srgbClr val="0070C0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537013" y="3674524"/>
              <a:ext cx="1450205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en-US" sz="2800" b="1">
                  <a:solidFill>
                    <a:srgbClr val="0070C0"/>
                  </a:solidFill>
                </a:rPr>
                <a:t>Example</a:t>
              </a:r>
              <a:endParaRPr lang="en-SG" sz="2800" b="1">
                <a:solidFill>
                  <a:srgbClr val="0070C0"/>
                </a:solidFill>
              </a:endParaRPr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7F61D79F-4618-4952-AC6F-FBF5B612F4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87584" y="1670271"/>
            <a:ext cx="6047756" cy="1603387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AC78C821-E262-F5CA-EECA-E4C29D70FECA}"/>
              </a:ext>
            </a:extLst>
          </p:cNvPr>
          <p:cNvSpPr/>
          <p:nvPr/>
        </p:nvSpPr>
        <p:spPr>
          <a:xfrm>
            <a:off x="149882" y="137147"/>
            <a:ext cx="497726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4400"/>
              <a:t>Vector</a:t>
            </a:r>
            <a:r>
              <a:rPr lang="en-US" altLang="en-US" sz="4400">
                <a:solidFill>
                  <a:srgbClr val="00B0F0"/>
                </a:solidFill>
              </a:rPr>
              <a:t> normalisation</a:t>
            </a:r>
          </a:p>
        </p:txBody>
      </p:sp>
    </p:spTree>
    <p:extLst>
      <p:ext uri="{BB962C8B-B14F-4D97-AF65-F5344CB8AC3E}">
        <p14:creationId xmlns:p14="http://schemas.microsoft.com/office/powerpoint/2010/main" val="728256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E9228D53-E523-7CF9-0BF4-394C17188A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1237" y="2371725"/>
            <a:ext cx="4581525" cy="211455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1970790-A6CC-DCA8-0C26-28A1B5081F1C}"/>
              </a:ext>
            </a:extLst>
          </p:cNvPr>
          <p:cNvSpPr/>
          <p:nvPr/>
        </p:nvSpPr>
        <p:spPr>
          <a:xfrm>
            <a:off x="149882" y="137147"/>
            <a:ext cx="497726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4400"/>
              <a:t>Vector</a:t>
            </a:r>
            <a:r>
              <a:rPr lang="en-US" altLang="en-US" sz="4400">
                <a:solidFill>
                  <a:srgbClr val="00B0F0"/>
                </a:solidFill>
              </a:rPr>
              <a:t> normalisation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86F1EA3-ACF6-B422-405D-D4D83A0D9087}"/>
              </a:ext>
            </a:extLst>
          </p:cNvPr>
          <p:cNvGrpSpPr/>
          <p:nvPr/>
        </p:nvGrpSpPr>
        <p:grpSpPr>
          <a:xfrm>
            <a:off x="4637543" y="3514520"/>
            <a:ext cx="2373923" cy="857349"/>
            <a:chOff x="4624386" y="3429001"/>
            <a:chExt cx="2373923" cy="857349"/>
          </a:xfrm>
        </p:grpSpPr>
        <p:sp>
          <p:nvSpPr>
            <p:cNvPr id="7" name="Right Brace 6">
              <a:extLst>
                <a:ext uri="{FF2B5EF4-FFF2-40B4-BE49-F238E27FC236}">
                  <a16:creationId xmlns:a16="http://schemas.microsoft.com/office/drawing/2014/main" id="{CDBA4FEA-D7D4-0D27-4683-BC6C98D8FF55}"/>
                </a:ext>
              </a:extLst>
            </p:cNvPr>
            <p:cNvSpPr/>
            <p:nvPr/>
          </p:nvSpPr>
          <p:spPr>
            <a:xfrm rot="5400000">
              <a:off x="5565531" y="2813542"/>
              <a:ext cx="211017" cy="1441936"/>
            </a:xfrm>
            <a:prstGeom prst="rightBrace">
              <a:avLst>
                <a:gd name="adj1" fmla="val 50193"/>
                <a:gd name="adj2" fmla="val 50000"/>
              </a:avLst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ED7BF5A-58EE-3A5C-A78A-8DA37324FDC3}"/>
                </a:ext>
              </a:extLst>
            </p:cNvPr>
            <p:cNvSpPr txBox="1"/>
            <p:nvPr/>
          </p:nvSpPr>
          <p:spPr>
            <a:xfrm>
              <a:off x="4624386" y="3640019"/>
              <a:ext cx="237392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G">
                  <a:solidFill>
                    <a:srgbClr val="FF0000"/>
                  </a:solidFill>
                </a:rPr>
                <a:t>The function we looked at a few slides ago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525372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ADFE9B81-52B8-36A3-4E8E-8E5E3CB96342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9F9F9"/>
              </a:clrFrom>
              <a:clrTo>
                <a:srgbClr val="F9F9F9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43000" y="0"/>
            <a:ext cx="6858000" cy="6858000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59D7CF37-04C9-902C-0720-3202A4438397}"/>
              </a:ext>
            </a:extLst>
          </p:cNvPr>
          <p:cNvGrpSpPr/>
          <p:nvPr/>
        </p:nvGrpSpPr>
        <p:grpSpPr>
          <a:xfrm>
            <a:off x="1026889" y="263931"/>
            <a:ext cx="7442194" cy="6330138"/>
            <a:chOff x="1026889" y="263931"/>
            <a:chExt cx="7442194" cy="6330138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98AE8ECD-2D13-5A80-B5FC-2423D5ED3CCF}"/>
                </a:ext>
              </a:extLst>
            </p:cNvPr>
            <p:cNvGrpSpPr/>
            <p:nvPr/>
          </p:nvGrpSpPr>
          <p:grpSpPr>
            <a:xfrm>
              <a:off x="1026889" y="263931"/>
              <a:ext cx="7442194" cy="6330138"/>
              <a:chOff x="1026889" y="263931"/>
              <a:chExt cx="7442194" cy="6330138"/>
            </a:xfrm>
          </p:grpSpPr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01A153C3-F749-1915-184C-62235BAEF26E}"/>
                  </a:ext>
                </a:extLst>
              </p:cNvPr>
              <p:cNvSpPr/>
              <p:nvPr/>
            </p:nvSpPr>
            <p:spPr>
              <a:xfrm>
                <a:off x="2456540" y="4180114"/>
                <a:ext cx="5025574" cy="235857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71AABF5E-D2EC-E682-8B0C-470E4AD0360D}"/>
                  </a:ext>
                </a:extLst>
              </p:cNvPr>
              <p:cNvSpPr/>
              <p:nvPr/>
            </p:nvSpPr>
            <p:spPr>
              <a:xfrm>
                <a:off x="1259112" y="263931"/>
                <a:ext cx="7093859" cy="218172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137A1046-8457-7237-8966-842010075E7E}"/>
                  </a:ext>
                </a:extLst>
              </p:cNvPr>
              <p:cNvSpPr/>
              <p:nvPr/>
            </p:nvSpPr>
            <p:spPr>
              <a:xfrm>
                <a:off x="1026889" y="651719"/>
                <a:ext cx="1429652" cy="588696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CF67F68-FAD9-80D2-0707-BE13E8F41340}"/>
                  </a:ext>
                </a:extLst>
              </p:cNvPr>
              <p:cNvSpPr/>
              <p:nvPr/>
            </p:nvSpPr>
            <p:spPr>
              <a:xfrm>
                <a:off x="7347852" y="707103"/>
                <a:ext cx="1121231" cy="588696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42D76CA-2108-98CD-D27A-F5C46FBFA577}"/>
                  </a:ext>
                </a:extLst>
              </p:cNvPr>
              <p:cNvSpPr txBox="1"/>
              <p:nvPr/>
            </p:nvSpPr>
            <p:spPr>
              <a:xfrm>
                <a:off x="2456540" y="1145345"/>
                <a:ext cx="4132945" cy="99257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sz="1950"/>
                  <a:t>Basic vector operations and properties</a:t>
                </a:r>
              </a:p>
              <a:p>
                <a:r>
                  <a:rPr lang="en-US" sz="1950"/>
                  <a:t>Addition/Subtraction</a:t>
                </a:r>
              </a:p>
              <a:p>
                <a:r>
                  <a:rPr lang="en-US" sz="1950"/>
                  <a:t>Magnitude</a:t>
                </a: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EA0595B-C9DE-D2CF-4AD7-2E90199AFB4F}"/>
                  </a:ext>
                </a:extLst>
              </p:cNvPr>
              <p:cNvSpPr txBox="1"/>
              <p:nvPr/>
            </p:nvSpPr>
            <p:spPr>
              <a:xfrm>
                <a:off x="2456540" y="4474498"/>
                <a:ext cx="4132945" cy="99257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sz="1950"/>
                  <a:t>Normalisation</a:t>
                </a:r>
              </a:p>
              <a:p>
                <a:r>
                  <a:rPr lang="en-US" sz="1950"/>
                  <a:t>Multiplication by a scalar</a:t>
                </a:r>
              </a:p>
              <a:p>
                <a:r>
                  <a:rPr lang="en-US" sz="1950"/>
                  <a:t>Mario Planet exercise</a:t>
                </a:r>
                <a:endParaRPr lang="en-SG" sz="1950"/>
              </a:p>
            </p:txBody>
          </p:sp>
        </p:grp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9FF4E17-014E-9091-F963-9719431339AB}"/>
                </a:ext>
              </a:extLst>
            </p:cNvPr>
            <p:cNvSpPr/>
            <p:nvPr/>
          </p:nvSpPr>
          <p:spPr>
            <a:xfrm>
              <a:off x="3875314" y="2445657"/>
              <a:ext cx="3472537" cy="2322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6C43A00-C47A-DDC6-F288-6648B2B08397}"/>
                </a:ext>
              </a:extLst>
            </p:cNvPr>
            <p:cNvSpPr/>
            <p:nvPr/>
          </p:nvSpPr>
          <p:spPr>
            <a:xfrm>
              <a:off x="7184571" y="2344057"/>
              <a:ext cx="163280" cy="4717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62EA9F5-AF20-C8A1-53F2-6726F1C0823F}"/>
                </a:ext>
              </a:extLst>
            </p:cNvPr>
            <p:cNvSpPr/>
            <p:nvPr/>
          </p:nvSpPr>
          <p:spPr>
            <a:xfrm>
              <a:off x="2456540" y="2390273"/>
              <a:ext cx="1066803" cy="2322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725F9C1-B668-7B7F-F6EE-9B87549914D4}"/>
                </a:ext>
              </a:extLst>
            </p:cNvPr>
            <p:cNvSpPr/>
            <p:nvPr/>
          </p:nvSpPr>
          <p:spPr>
            <a:xfrm>
              <a:off x="3118742" y="2508438"/>
              <a:ext cx="301179" cy="3093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510A903-7F5D-731E-50C5-7AA3B7E9F366}"/>
                </a:ext>
              </a:extLst>
            </p:cNvPr>
            <p:cNvSpPr/>
            <p:nvPr/>
          </p:nvSpPr>
          <p:spPr>
            <a:xfrm>
              <a:off x="5812967" y="3892501"/>
              <a:ext cx="571505" cy="42714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</p:spTree>
    <p:extLst>
      <p:ext uri="{BB962C8B-B14F-4D97-AF65-F5344CB8AC3E}">
        <p14:creationId xmlns:p14="http://schemas.microsoft.com/office/powerpoint/2010/main" val="1656215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1984" y="1000082"/>
            <a:ext cx="595182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3200"/>
              <a:t>Change the length of vector </a:t>
            </a:r>
            <a:r>
              <a:rPr lang="en-US" altLang="en-US" sz="3200" b="1">
                <a:latin typeface="Times New Roman" panose="02020603050405020304" pitchFamily="18" charset="0"/>
              </a:rPr>
              <a:t>v</a:t>
            </a:r>
            <a:r>
              <a:rPr lang="en-US" altLang="en-US" sz="3200"/>
              <a:t> by </a:t>
            </a:r>
            <a:r>
              <a:rPr lang="en-US" altLang="en-US" sz="3200" b="1">
                <a:latin typeface="Times New Roman" panose="02020603050405020304" pitchFamily="18" charset="0"/>
                <a:sym typeface="Symbol" panose="05050102010706020507" pitchFamily="18" charset="2"/>
              </a:rPr>
              <a:t>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074" y="1957278"/>
            <a:ext cx="6178039" cy="404341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44E3CD4-C7FD-2FA2-B008-CFA2BB9955AA}"/>
              </a:ext>
            </a:extLst>
          </p:cNvPr>
          <p:cNvSpPr/>
          <p:nvPr/>
        </p:nvSpPr>
        <p:spPr>
          <a:xfrm>
            <a:off x="149882" y="137147"/>
            <a:ext cx="749788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4400"/>
              <a:t>Vector</a:t>
            </a:r>
            <a:r>
              <a:rPr lang="en-US" altLang="en-US" sz="4400">
                <a:solidFill>
                  <a:srgbClr val="00B0F0"/>
                </a:solidFill>
              </a:rPr>
              <a:t> multiplication by a scalar</a:t>
            </a:r>
          </a:p>
        </p:txBody>
      </p:sp>
    </p:spTree>
    <p:extLst>
      <p:ext uri="{BB962C8B-B14F-4D97-AF65-F5344CB8AC3E}">
        <p14:creationId xmlns:p14="http://schemas.microsoft.com/office/powerpoint/2010/main" val="20669936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38969" y="1687862"/>
            <a:ext cx="2643922" cy="1354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2400"/>
              <a:t>Multiply by -1.0f</a:t>
            </a:r>
            <a:endParaRPr lang="en-US" altLang="en-US" sz="1000"/>
          </a:p>
          <a:p>
            <a:br>
              <a:rPr lang="en-US" altLang="en-US" sz="1000"/>
            </a:br>
            <a:r>
              <a:rPr lang="en-US" altLang="en-US" sz="2400"/>
              <a:t>Same Magnitude</a:t>
            </a:r>
          </a:p>
          <a:p>
            <a:r>
              <a:rPr lang="en-US" altLang="en-US" sz="2400"/>
              <a:t>Directly opposite</a:t>
            </a:r>
            <a:endParaRPr lang="en-US" altLang="en-US" sz="2000"/>
          </a:p>
        </p:txBody>
      </p:sp>
      <p:sp>
        <p:nvSpPr>
          <p:cNvPr id="5" name="Line 14"/>
          <p:cNvSpPr>
            <a:spLocks noChangeShapeType="1"/>
          </p:cNvSpPr>
          <p:nvPr/>
        </p:nvSpPr>
        <p:spPr bwMode="auto">
          <a:xfrm flipV="1">
            <a:off x="4423143" y="1193310"/>
            <a:ext cx="2606675" cy="1346200"/>
          </a:xfrm>
          <a:prstGeom prst="line">
            <a:avLst/>
          </a:prstGeom>
          <a:noFill/>
          <a:ln w="38100">
            <a:solidFill>
              <a:srgbClr val="00B05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SG"/>
          </a:p>
        </p:txBody>
      </p:sp>
      <p:sp>
        <p:nvSpPr>
          <p:cNvPr id="6" name="Text Box 15"/>
          <p:cNvSpPr txBox="1">
            <a:spLocks noChangeArrowheads="1"/>
          </p:cNvSpPr>
          <p:nvPr/>
        </p:nvSpPr>
        <p:spPr bwMode="auto">
          <a:xfrm>
            <a:off x="5431205" y="1321898"/>
            <a:ext cx="320675" cy="436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 cap="sq">
                <a:solidFill>
                  <a:srgbClr val="000000"/>
                </a:solidFill>
                <a:miter lim="800000"/>
                <a:headEnd/>
                <a:tailEnd type="none" w="lg" len="med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700">
                <a:solidFill>
                  <a:srgbClr val="003399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rgbClr val="003399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rgbClr val="003399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rgbClr val="003399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rgbClr val="003399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399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399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399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399"/>
                </a:solidFill>
                <a:latin typeface="Trebuchet MS" panose="020B0603020202020204" pitchFamily="34" charset="0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en-US" sz="2800" b="1">
                <a:solidFill>
                  <a:schemeClr val="tx1"/>
                </a:solidFill>
                <a:latin typeface="Arial" panose="020B0604020202020204" pitchFamily="34" charset="0"/>
              </a:rPr>
              <a:t>v</a:t>
            </a:r>
          </a:p>
        </p:txBody>
      </p:sp>
      <p:sp>
        <p:nvSpPr>
          <p:cNvPr id="7" name="Line 14"/>
          <p:cNvSpPr>
            <a:spLocks noChangeShapeType="1"/>
          </p:cNvSpPr>
          <p:nvPr/>
        </p:nvSpPr>
        <p:spPr bwMode="auto">
          <a:xfrm flipH="1">
            <a:off x="1894255" y="2458548"/>
            <a:ext cx="2673350" cy="1376362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SG"/>
          </a:p>
        </p:txBody>
      </p:sp>
      <p:sp>
        <p:nvSpPr>
          <p:cNvPr id="8" name="Text Box 15"/>
          <p:cNvSpPr txBox="1">
            <a:spLocks noChangeArrowheads="1"/>
          </p:cNvSpPr>
          <p:nvPr/>
        </p:nvSpPr>
        <p:spPr bwMode="auto">
          <a:xfrm>
            <a:off x="3343643" y="3050685"/>
            <a:ext cx="504825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 cap="sq">
                <a:solidFill>
                  <a:srgbClr val="000000"/>
                </a:solidFill>
                <a:miter lim="800000"/>
                <a:headEnd/>
                <a:tailEnd type="none" w="lg" len="med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700">
                <a:solidFill>
                  <a:srgbClr val="003399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rgbClr val="003399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rgbClr val="003399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rgbClr val="003399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rgbClr val="003399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399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399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399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399"/>
                </a:solidFill>
                <a:latin typeface="Trebuchet MS" panose="020B0603020202020204" pitchFamily="34" charset="0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en-US" sz="2800" b="1">
                <a:solidFill>
                  <a:schemeClr val="tx1"/>
                </a:solidFill>
                <a:latin typeface="Arial" panose="020B0604020202020204" pitchFamily="34" charset="0"/>
              </a:rPr>
              <a:t>-v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4D53C86-7AD1-2FF8-C1D4-E9C87710B9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3362" y="4121633"/>
            <a:ext cx="7197275" cy="104850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EFB3355-D676-3DD8-7578-871AC4F991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7160" y="5417033"/>
            <a:ext cx="7231806" cy="101134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9AC3D15-6B3B-3F4F-88A6-5640DD82BA33}"/>
              </a:ext>
            </a:extLst>
          </p:cNvPr>
          <p:cNvSpPr/>
          <p:nvPr/>
        </p:nvSpPr>
        <p:spPr>
          <a:xfrm>
            <a:off x="149882" y="137147"/>
            <a:ext cx="749788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4400"/>
              <a:t>Vector</a:t>
            </a:r>
            <a:r>
              <a:rPr lang="en-US" altLang="en-US" sz="4400">
                <a:solidFill>
                  <a:srgbClr val="00B0F0"/>
                </a:solidFill>
              </a:rPr>
              <a:t> multiplication by a scalar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4D71A17-3474-5FFF-9DF9-40AFD71C4232}"/>
              </a:ext>
            </a:extLst>
          </p:cNvPr>
          <p:cNvSpPr/>
          <p:nvPr/>
        </p:nvSpPr>
        <p:spPr>
          <a:xfrm>
            <a:off x="638969" y="1051777"/>
            <a:ext cx="301863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3200">
                <a:solidFill>
                  <a:srgbClr val="FF0000"/>
                </a:solidFill>
              </a:rPr>
              <a:t>Negative</a:t>
            </a:r>
            <a:r>
              <a:rPr lang="en-US" altLang="en-US" sz="3200"/>
              <a:t> vector</a:t>
            </a:r>
            <a:endParaRPr lang="en-US" altLang="en-US" sz="2800"/>
          </a:p>
        </p:txBody>
      </p:sp>
    </p:spTree>
    <p:extLst>
      <p:ext uri="{BB962C8B-B14F-4D97-AF65-F5344CB8AC3E}">
        <p14:creationId xmlns:p14="http://schemas.microsoft.com/office/powerpoint/2010/main" val="11929860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04CB60D-9320-6E51-DA5D-DB50B5F88C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3083" y="232201"/>
            <a:ext cx="929567" cy="681124"/>
          </a:xfrm>
          <a:prstGeom prst="rect">
            <a:avLst/>
          </a:prstGeom>
        </p:spPr>
      </p:pic>
      <p:pic>
        <p:nvPicPr>
          <p:cNvPr id="1026" name="Picture 2" descr="I made a monokuma with Thicker lines so it can be edited more easily for  new original &quot;kumas&quot; : r/danganronpa">
            <a:extLst>
              <a:ext uri="{FF2B5EF4-FFF2-40B4-BE49-F238E27FC236}">
                <a16:creationId xmlns:a16="http://schemas.microsoft.com/office/drawing/2014/main" id="{A5B91DB6-C6F4-73B7-9FDA-A01DE0EF67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4052" y="1880372"/>
            <a:ext cx="3235897" cy="4865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peech Bubble: Oval 9">
            <a:extLst>
              <a:ext uri="{FF2B5EF4-FFF2-40B4-BE49-F238E27FC236}">
                <a16:creationId xmlns:a16="http://schemas.microsoft.com/office/drawing/2014/main" id="{1498F046-9E8A-4785-6265-3E361BB1FA5E}"/>
              </a:ext>
            </a:extLst>
          </p:cNvPr>
          <p:cNvSpPr/>
          <p:nvPr/>
        </p:nvSpPr>
        <p:spPr>
          <a:xfrm>
            <a:off x="5786151" y="1086928"/>
            <a:ext cx="2400219" cy="1457864"/>
          </a:xfrm>
          <a:prstGeom prst="wedgeEllipseCallout">
            <a:avLst>
              <a:gd name="adj1" fmla="val -51742"/>
              <a:gd name="adj2" fmla="val 47115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16BC35-5FB9-757D-AE86-80FEC7DD2A89}"/>
              </a:ext>
            </a:extLst>
          </p:cNvPr>
          <p:cNvSpPr txBox="1"/>
          <p:nvPr/>
        </p:nvSpPr>
        <p:spPr>
          <a:xfrm>
            <a:off x="5978936" y="1492694"/>
            <a:ext cx="20146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>
                <a:latin typeface="Dreaming Outloud Pro" panose="03050502040302030504" pitchFamily="66" charset="0"/>
                <a:cs typeface="Dreaming Outloud Pro" panose="03050502040302030504" pitchFamily="66" charset="0"/>
              </a:rPr>
              <a:t>Now do Question 3 in your worksheet!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8633994-31B9-19CB-C47B-08155ADBCA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6151" y="2813463"/>
            <a:ext cx="2987299" cy="1499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1235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F6A1960-E70E-DAAE-2B12-AB506B8EF757}"/>
              </a:ext>
            </a:extLst>
          </p:cNvPr>
          <p:cNvSpPr txBox="1"/>
          <p:nvPr/>
        </p:nvSpPr>
        <p:spPr>
          <a:xfrm rot="21290584">
            <a:off x="3108917" y="2999053"/>
            <a:ext cx="3934294" cy="46166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SG" sz="2400">
                <a:solidFill>
                  <a:schemeClr val="bg1"/>
                </a:solidFill>
              </a:rPr>
              <a:t>https://tinyurl.com/3r4k9m62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A4BD20-59DA-6BD3-47BA-C661DFBCD2C5}"/>
              </a:ext>
            </a:extLst>
          </p:cNvPr>
          <p:cNvSpPr txBox="1"/>
          <p:nvPr/>
        </p:nvSpPr>
        <p:spPr>
          <a:xfrm>
            <a:off x="2439272" y="2337063"/>
            <a:ext cx="27761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3200" b="1"/>
              <a:t>Any questions?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9EF2DE-45B1-BFBF-5B96-F88EA5437E9B}"/>
              </a:ext>
            </a:extLst>
          </p:cNvPr>
          <p:cNvSpPr txBox="1"/>
          <p:nvPr/>
        </p:nvSpPr>
        <p:spPr>
          <a:xfrm>
            <a:off x="144805" y="159251"/>
            <a:ext cx="34365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800" b="1"/>
              <a:t>QUESTION 3 - Review</a:t>
            </a:r>
          </a:p>
        </p:txBody>
      </p:sp>
    </p:spTree>
    <p:extLst>
      <p:ext uri="{BB962C8B-B14F-4D97-AF65-F5344CB8AC3E}">
        <p14:creationId xmlns:p14="http://schemas.microsoft.com/office/powerpoint/2010/main" val="13514638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A019B30-E85C-19A2-9541-CD18C91AED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" b="304"/>
          <a:stretch/>
        </p:blipFill>
        <p:spPr>
          <a:xfrm>
            <a:off x="3153081" y="1714014"/>
            <a:ext cx="2718920" cy="499042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04CB60D-9320-6E51-DA5D-DB50B5F88C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3083" y="232201"/>
            <a:ext cx="929567" cy="681124"/>
          </a:xfrm>
          <a:prstGeom prst="rect">
            <a:avLst/>
          </a:prstGeom>
        </p:spPr>
      </p:pic>
      <p:sp>
        <p:nvSpPr>
          <p:cNvPr id="10" name="Speech Bubble: Oval 9">
            <a:extLst>
              <a:ext uri="{FF2B5EF4-FFF2-40B4-BE49-F238E27FC236}">
                <a16:creationId xmlns:a16="http://schemas.microsoft.com/office/drawing/2014/main" id="{1498F046-9E8A-4785-6265-3E361BB1FA5E}"/>
              </a:ext>
            </a:extLst>
          </p:cNvPr>
          <p:cNvSpPr/>
          <p:nvPr/>
        </p:nvSpPr>
        <p:spPr>
          <a:xfrm>
            <a:off x="5786151" y="1086928"/>
            <a:ext cx="2400219" cy="1457864"/>
          </a:xfrm>
          <a:prstGeom prst="wedgeEllipseCallout">
            <a:avLst>
              <a:gd name="adj1" fmla="val -51742"/>
              <a:gd name="adj2" fmla="val 47115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16BC35-5FB9-757D-AE86-80FEC7DD2A89}"/>
              </a:ext>
            </a:extLst>
          </p:cNvPr>
          <p:cNvSpPr txBox="1"/>
          <p:nvPr/>
        </p:nvSpPr>
        <p:spPr>
          <a:xfrm>
            <a:off x="6055136" y="1487724"/>
            <a:ext cx="20146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>
                <a:latin typeface="Dreaming Outloud Pro" panose="03050502040302030504" pitchFamily="66" charset="0"/>
                <a:cs typeface="Dreaming Outloud Pro" panose="03050502040302030504" pitchFamily="66" charset="0"/>
              </a:rPr>
              <a:t>I’m back sooner than you thought!</a:t>
            </a:r>
          </a:p>
        </p:txBody>
      </p:sp>
      <p:sp>
        <p:nvSpPr>
          <p:cNvPr id="2" name="Speech Bubble: Oval 1">
            <a:extLst>
              <a:ext uri="{FF2B5EF4-FFF2-40B4-BE49-F238E27FC236}">
                <a16:creationId xmlns:a16="http://schemas.microsoft.com/office/drawing/2014/main" id="{4712B80A-53B2-A6C0-BE37-BFB131A1FCE9}"/>
              </a:ext>
            </a:extLst>
          </p:cNvPr>
          <p:cNvSpPr/>
          <p:nvPr/>
        </p:nvSpPr>
        <p:spPr>
          <a:xfrm>
            <a:off x="6184283" y="2945588"/>
            <a:ext cx="1891168" cy="1248276"/>
          </a:xfrm>
          <a:prstGeom prst="wedgeEllipseCallout">
            <a:avLst>
              <a:gd name="adj1" fmla="val -66911"/>
              <a:gd name="adj2" fmla="val -33030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810D25-A843-D408-0480-1804A3DC52AB}"/>
              </a:ext>
            </a:extLst>
          </p:cNvPr>
          <p:cNvSpPr txBox="1"/>
          <p:nvPr/>
        </p:nvSpPr>
        <p:spPr>
          <a:xfrm>
            <a:off x="6318249" y="3246560"/>
            <a:ext cx="16232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>
                <a:latin typeface="Dreaming Outloud Pro" panose="03050502040302030504" pitchFamily="66" charset="0"/>
                <a:cs typeface="Dreaming Outloud Pro" panose="03050502040302030504" pitchFamily="66" charset="0"/>
              </a:rPr>
              <a:t>Now do question 4!</a:t>
            </a:r>
          </a:p>
        </p:txBody>
      </p:sp>
    </p:spTree>
    <p:extLst>
      <p:ext uri="{BB962C8B-B14F-4D97-AF65-F5344CB8AC3E}">
        <p14:creationId xmlns:p14="http://schemas.microsoft.com/office/powerpoint/2010/main" val="5467990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val 12">
            <a:extLst>
              <a:ext uri="{FF2B5EF4-FFF2-40B4-BE49-F238E27FC236}">
                <a16:creationId xmlns:a16="http://schemas.microsoft.com/office/drawing/2014/main" id="{BF671E05-9260-5AF1-C4A1-86DAE405EC22}"/>
              </a:ext>
            </a:extLst>
          </p:cNvPr>
          <p:cNvSpPr/>
          <p:nvPr/>
        </p:nvSpPr>
        <p:spPr>
          <a:xfrm>
            <a:off x="4904586" y="2653900"/>
            <a:ext cx="2537254" cy="2537254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1B8432B-B94D-F4A5-E880-DC4CEDA84BA3}"/>
              </a:ext>
            </a:extLst>
          </p:cNvPr>
          <p:cNvGrpSpPr/>
          <p:nvPr/>
        </p:nvGrpSpPr>
        <p:grpSpPr>
          <a:xfrm rot="4498935">
            <a:off x="6797194" y="2891648"/>
            <a:ext cx="569569" cy="1782422"/>
            <a:chOff x="4053411" y="1762897"/>
            <a:chExt cx="569569" cy="1782422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5075C84-B142-EC7C-C546-01851EB58C2A}"/>
                </a:ext>
              </a:extLst>
            </p:cNvPr>
            <p:cNvSpPr/>
            <p:nvPr/>
          </p:nvSpPr>
          <p:spPr>
            <a:xfrm>
              <a:off x="4106562" y="1762897"/>
              <a:ext cx="222422" cy="535460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ACF27D65-E889-B7DE-37C5-1FAA5A24E805}"/>
                </a:ext>
              </a:extLst>
            </p:cNvPr>
            <p:cNvCxnSpPr>
              <a:cxnSpLocks/>
              <a:stCxn id="16" idx="2"/>
            </p:cNvCxnSpPr>
            <p:nvPr/>
          </p:nvCxnSpPr>
          <p:spPr>
            <a:xfrm rot="17101065" flipH="1">
              <a:off x="3605125" y="2768308"/>
              <a:ext cx="1225297" cy="328725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82FB7767-55AF-42C2-240C-020604AF809B}"/>
                </a:ext>
              </a:extLst>
            </p:cNvPr>
            <p:cNvCxnSpPr>
              <a:cxnSpLocks/>
            </p:cNvCxnSpPr>
            <p:nvPr/>
          </p:nvCxnSpPr>
          <p:spPr>
            <a:xfrm rot="17101065">
              <a:off x="4380753" y="1819044"/>
              <a:ext cx="102477" cy="381977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Oval 1">
            <a:extLst>
              <a:ext uri="{FF2B5EF4-FFF2-40B4-BE49-F238E27FC236}">
                <a16:creationId xmlns:a16="http://schemas.microsoft.com/office/drawing/2014/main" id="{902EC15F-CF39-F424-26C1-5C1CFC2B7880}"/>
              </a:ext>
            </a:extLst>
          </p:cNvPr>
          <p:cNvSpPr/>
          <p:nvPr/>
        </p:nvSpPr>
        <p:spPr>
          <a:xfrm>
            <a:off x="1467480" y="2653900"/>
            <a:ext cx="2537254" cy="2537254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5B76159-2E1D-9C7A-9442-F35EF4CA7479}"/>
              </a:ext>
            </a:extLst>
          </p:cNvPr>
          <p:cNvGrpSpPr/>
          <p:nvPr/>
        </p:nvGrpSpPr>
        <p:grpSpPr>
          <a:xfrm>
            <a:off x="2561148" y="2120634"/>
            <a:ext cx="569569" cy="1782422"/>
            <a:chOff x="4053411" y="1749927"/>
            <a:chExt cx="569569" cy="1782422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3ED16FA-1163-FC7E-1F66-AE2583071737}"/>
                </a:ext>
              </a:extLst>
            </p:cNvPr>
            <p:cNvSpPr/>
            <p:nvPr/>
          </p:nvSpPr>
          <p:spPr>
            <a:xfrm>
              <a:off x="4106562" y="1749927"/>
              <a:ext cx="222422" cy="535460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1532CD6B-248E-D7D5-F103-D9F2232446F6}"/>
                </a:ext>
              </a:extLst>
            </p:cNvPr>
            <p:cNvCxnSpPr>
              <a:cxnSpLocks/>
              <a:stCxn id="4" idx="2"/>
            </p:cNvCxnSpPr>
            <p:nvPr/>
          </p:nvCxnSpPr>
          <p:spPr>
            <a:xfrm rot="17101065" flipH="1">
              <a:off x="3605125" y="2755338"/>
              <a:ext cx="1225297" cy="328725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6AD9C60A-CDB5-DD72-6B20-E6C645DBD591}"/>
                </a:ext>
              </a:extLst>
            </p:cNvPr>
            <p:cNvCxnSpPr>
              <a:cxnSpLocks/>
            </p:cNvCxnSpPr>
            <p:nvPr/>
          </p:nvCxnSpPr>
          <p:spPr>
            <a:xfrm rot="17101065">
              <a:off x="4380753" y="1819044"/>
              <a:ext cx="102477" cy="381977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E2B010EC-87C2-E6E2-2583-210E7375D7AC}"/>
              </a:ext>
            </a:extLst>
          </p:cNvPr>
          <p:cNvSpPr txBox="1"/>
          <p:nvPr/>
        </p:nvSpPr>
        <p:spPr>
          <a:xfrm>
            <a:off x="2725510" y="3100210"/>
            <a:ext cx="7636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1400" b="1">
                <a:solidFill>
                  <a:srgbClr val="FF0000"/>
                </a:solidFill>
              </a:rPr>
              <a:t>gravity vector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6CE16AB-6163-D53E-4B31-B2D7349EF599}"/>
              </a:ext>
            </a:extLst>
          </p:cNvPr>
          <p:cNvSpPr txBox="1"/>
          <p:nvPr/>
        </p:nvSpPr>
        <p:spPr>
          <a:xfrm>
            <a:off x="6329278" y="3158561"/>
            <a:ext cx="7636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1400" b="1">
                <a:solidFill>
                  <a:srgbClr val="FF0000"/>
                </a:solidFill>
              </a:rPr>
              <a:t>gravity vector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13E4AE-6C00-D3F5-367E-E33A6B62E3A6}"/>
              </a:ext>
            </a:extLst>
          </p:cNvPr>
          <p:cNvSpPr txBox="1"/>
          <p:nvPr/>
        </p:nvSpPr>
        <p:spPr>
          <a:xfrm>
            <a:off x="3127160" y="2126754"/>
            <a:ext cx="7636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1400" b="1"/>
              <a:t>move vector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58B849-6081-1701-A4CF-6E107B58F068}"/>
              </a:ext>
            </a:extLst>
          </p:cNvPr>
          <p:cNvSpPr txBox="1"/>
          <p:nvPr/>
        </p:nvSpPr>
        <p:spPr>
          <a:xfrm>
            <a:off x="7441840" y="3869145"/>
            <a:ext cx="7636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1400" b="1"/>
              <a:t>move vector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3D7C204-0E49-C891-E4CB-E752FE0E31CC}"/>
              </a:ext>
            </a:extLst>
          </p:cNvPr>
          <p:cNvSpPr txBox="1"/>
          <p:nvPr/>
        </p:nvSpPr>
        <p:spPr>
          <a:xfrm>
            <a:off x="2358586" y="1110713"/>
            <a:ext cx="43634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000"/>
              <a:t>Mario’s move vector is perpendicular to the gravity vector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2B37ED7-D6A4-E04B-7A07-8A0181D89C17}"/>
              </a:ext>
            </a:extLst>
          </p:cNvPr>
          <p:cNvSpPr txBox="1"/>
          <p:nvPr/>
        </p:nvSpPr>
        <p:spPr>
          <a:xfrm>
            <a:off x="2358586" y="5606961"/>
            <a:ext cx="45355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000"/>
              <a:t>So, if we know the gravity vector, how can we calculate the move vector (for 2D)?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B0439F5-5BE4-CBC7-AF70-C9F01DE7BCBB}"/>
              </a:ext>
            </a:extLst>
          </p:cNvPr>
          <p:cNvSpPr txBox="1"/>
          <p:nvPr/>
        </p:nvSpPr>
        <p:spPr>
          <a:xfrm>
            <a:off x="144804" y="682471"/>
            <a:ext cx="12155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3200"/>
              <a:t>Mario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AC4B74-DDBF-4EA1-5571-33ED4F724192}"/>
              </a:ext>
            </a:extLst>
          </p:cNvPr>
          <p:cNvSpPr txBox="1"/>
          <p:nvPr/>
        </p:nvSpPr>
        <p:spPr>
          <a:xfrm>
            <a:off x="144805" y="159251"/>
            <a:ext cx="34365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800" b="1"/>
              <a:t>QUESTION 4 - Review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659F02D-8840-42E6-697F-F3361A98E8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498" y="4622772"/>
            <a:ext cx="1180196" cy="2195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8557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E268E4A-078F-F283-9903-FF1D2172B752}"/>
              </a:ext>
            </a:extLst>
          </p:cNvPr>
          <p:cNvCxnSpPr>
            <a:cxnSpLocks/>
          </p:cNvCxnSpPr>
          <p:nvPr/>
        </p:nvCxnSpPr>
        <p:spPr>
          <a:xfrm rot="4498935">
            <a:off x="1495545" y="1437810"/>
            <a:ext cx="0" cy="243153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9D1C0C1-EC8D-FF34-1171-CFE651009124}"/>
              </a:ext>
            </a:extLst>
          </p:cNvPr>
          <p:cNvCxnSpPr>
            <a:cxnSpLocks/>
          </p:cNvCxnSpPr>
          <p:nvPr/>
        </p:nvCxnSpPr>
        <p:spPr>
          <a:xfrm flipH="1">
            <a:off x="321299" y="2991715"/>
            <a:ext cx="2401246" cy="0"/>
          </a:xfrm>
          <a:prstGeom prst="straightConnector1">
            <a:avLst/>
          </a:prstGeom>
          <a:ln w="38100">
            <a:solidFill>
              <a:srgbClr val="FF0000">
                <a:alpha val="45098"/>
              </a:srgb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B6FAE9A-1276-B4F2-A498-5A1462EEC7F2}"/>
              </a:ext>
            </a:extLst>
          </p:cNvPr>
          <p:cNvSpPr txBox="1"/>
          <p:nvPr/>
        </p:nvSpPr>
        <p:spPr>
          <a:xfrm>
            <a:off x="2722545" y="2492021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>
                <a:solidFill>
                  <a:srgbClr val="FF0000"/>
                </a:solidFill>
              </a:rPr>
              <a:t>-y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5CD94E6-7C1F-DB47-CD45-E664A19FC387}"/>
              </a:ext>
            </a:extLst>
          </p:cNvPr>
          <p:cNvSpPr txBox="1"/>
          <p:nvPr/>
        </p:nvSpPr>
        <p:spPr>
          <a:xfrm>
            <a:off x="1457566" y="2919773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>
                <a:solidFill>
                  <a:srgbClr val="FF0000"/>
                </a:solidFill>
              </a:rPr>
              <a:t>-x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A22319FC-2D8C-DF85-611D-39A50E816ED8}"/>
              </a:ext>
            </a:extLst>
          </p:cNvPr>
          <p:cNvGrpSpPr/>
          <p:nvPr/>
        </p:nvGrpSpPr>
        <p:grpSpPr>
          <a:xfrm>
            <a:off x="4381389" y="3035248"/>
            <a:ext cx="647556" cy="514826"/>
            <a:chOff x="4148000" y="3035248"/>
            <a:chExt cx="647556" cy="514826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DD5C3A94-510C-7A44-FCDC-DDFBFFAF960D}"/>
                </a:ext>
              </a:extLst>
            </p:cNvPr>
            <p:cNvCxnSpPr>
              <a:cxnSpLocks/>
            </p:cNvCxnSpPr>
            <p:nvPr/>
          </p:nvCxnSpPr>
          <p:spPr>
            <a:xfrm>
              <a:off x="4148000" y="3035248"/>
              <a:ext cx="138118" cy="514826"/>
            </a:xfrm>
            <a:prstGeom prst="straightConnector1">
              <a:avLst/>
            </a:prstGeom>
            <a:ln w="57150">
              <a:solidFill>
                <a:srgbClr val="24242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77BB6517-BCD2-0C1C-D84F-A7E1C3CAE7CB}"/>
                </a:ext>
              </a:extLst>
            </p:cNvPr>
            <p:cNvSpPr txBox="1"/>
            <p:nvPr/>
          </p:nvSpPr>
          <p:spPr>
            <a:xfrm>
              <a:off x="4211742" y="3043650"/>
              <a:ext cx="58381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1100"/>
                <a:t>flipped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50A42E42-C399-F138-208C-E38F9E4CE9A3}"/>
              </a:ext>
            </a:extLst>
          </p:cNvPr>
          <p:cNvGrpSpPr/>
          <p:nvPr/>
        </p:nvGrpSpPr>
        <p:grpSpPr>
          <a:xfrm>
            <a:off x="2586399" y="4303294"/>
            <a:ext cx="922395" cy="514827"/>
            <a:chOff x="2586399" y="4303294"/>
            <a:chExt cx="922395" cy="514827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D4931FE4-BB06-F82F-8A7E-C6A824EFA1EE}"/>
                </a:ext>
              </a:extLst>
            </p:cNvPr>
            <p:cNvCxnSpPr>
              <a:cxnSpLocks/>
            </p:cNvCxnSpPr>
            <p:nvPr/>
          </p:nvCxnSpPr>
          <p:spPr>
            <a:xfrm>
              <a:off x="3370676" y="4303294"/>
              <a:ext cx="138118" cy="514827"/>
            </a:xfrm>
            <a:prstGeom prst="straightConnector1">
              <a:avLst/>
            </a:prstGeom>
            <a:ln w="5715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61BE42EF-5F95-F18D-3253-4803C071C55B}"/>
                </a:ext>
              </a:extLst>
            </p:cNvPr>
            <p:cNvSpPr txBox="1"/>
            <p:nvPr/>
          </p:nvSpPr>
          <p:spPr>
            <a:xfrm>
              <a:off x="2586399" y="4364944"/>
              <a:ext cx="82426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1100">
                  <a:solidFill>
                    <a:srgbClr val="00B0F0"/>
                  </a:solidFill>
                </a:rPr>
                <a:t>normalised</a:t>
              </a:r>
            </a:p>
          </p:txBody>
        </p: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9CBB6A77-CA83-3014-6257-6EE456E5239B}"/>
              </a:ext>
            </a:extLst>
          </p:cNvPr>
          <p:cNvSpPr txBox="1"/>
          <p:nvPr/>
        </p:nvSpPr>
        <p:spPr>
          <a:xfrm>
            <a:off x="1386320" y="2233572"/>
            <a:ext cx="3113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000" b="1">
                <a:solidFill>
                  <a:srgbClr val="FF0000"/>
                </a:solidFill>
              </a:rPr>
              <a:t>a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42E1A73D-DF31-CC2E-6017-0528B110D6F1}"/>
              </a:ext>
            </a:extLst>
          </p:cNvPr>
          <p:cNvGrpSpPr/>
          <p:nvPr/>
        </p:nvGrpSpPr>
        <p:grpSpPr>
          <a:xfrm>
            <a:off x="3128955" y="193364"/>
            <a:ext cx="1820242" cy="2889241"/>
            <a:chOff x="3128955" y="193364"/>
            <a:chExt cx="1820242" cy="2889241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B0C35E3-D13A-8871-7A71-4D1D71C1F3F7}"/>
                </a:ext>
              </a:extLst>
            </p:cNvPr>
            <p:cNvSpPr txBox="1"/>
            <p:nvPr/>
          </p:nvSpPr>
          <p:spPr>
            <a:xfrm>
              <a:off x="3952848" y="2146249"/>
              <a:ext cx="98456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1100">
                  <a:solidFill>
                    <a:srgbClr val="00B0F0"/>
                  </a:solidFill>
                </a:rPr>
                <a:t>perpendicular</a:t>
              </a:r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F2ED0FE5-9788-5B68-A785-0CE13BDDA2F7}"/>
                </a:ext>
              </a:extLst>
            </p:cNvPr>
            <p:cNvGrpSpPr/>
            <p:nvPr/>
          </p:nvGrpSpPr>
          <p:grpSpPr>
            <a:xfrm>
              <a:off x="3128955" y="193364"/>
              <a:ext cx="1820242" cy="2889241"/>
              <a:chOff x="2895566" y="193364"/>
              <a:chExt cx="1820242" cy="2889241"/>
            </a:xfrm>
          </p:grpSpPr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5BDE033-7B57-C84C-B5C7-031854A6A86F}"/>
                  </a:ext>
                </a:extLst>
              </p:cNvPr>
              <p:cNvSpPr txBox="1"/>
              <p:nvPr/>
            </p:nvSpPr>
            <p:spPr>
              <a:xfrm>
                <a:off x="2895566" y="193364"/>
                <a:ext cx="182024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SG" sz="2000" b="1">
                    <a:solidFill>
                      <a:srgbClr val="00B0F0"/>
                    </a:solidFill>
                  </a:rPr>
                  <a:t>(-x, -y) </a:t>
                </a:r>
                <a:r>
                  <a:rPr lang="en-SG" sz="2000" b="1">
                    <a:solidFill>
                      <a:srgbClr val="00B0F0"/>
                    </a:solidFill>
                    <a:sym typeface="Wingdings" panose="05000000000000000000" pitchFamily="2" charset="2"/>
                  </a:rPr>
                  <a:t> (-y, x)</a:t>
                </a:r>
                <a:endParaRPr lang="en-SG" sz="2000" b="1">
                  <a:solidFill>
                    <a:srgbClr val="00B0F0"/>
                  </a:solidFill>
                </a:endParaRPr>
              </a:p>
            </p:txBody>
          </p:sp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FC259185-C9F4-D3DD-0486-994A4DFA97C4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3562687" y="2715609"/>
                <a:ext cx="0" cy="630056"/>
              </a:xfrm>
              <a:prstGeom prst="straightConnector1">
                <a:avLst/>
              </a:prstGeom>
              <a:ln w="38100">
                <a:solidFill>
                  <a:srgbClr val="00B0F0">
                    <a:alpha val="47843"/>
                  </a:srgbClr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3A7C27A4-5AE5-59EA-0CBE-88EF4F9D1D54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H="1">
                <a:off x="2073413" y="1850631"/>
                <a:ext cx="2348492" cy="0"/>
              </a:xfrm>
              <a:prstGeom prst="straightConnector1">
                <a:avLst/>
              </a:prstGeom>
              <a:ln w="38100">
                <a:solidFill>
                  <a:srgbClr val="00B0F0">
                    <a:alpha val="47843"/>
                  </a:srgbClr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79FDD5D9-CA63-3E00-B155-3F968C84CCB1}"/>
                  </a:ext>
                </a:extLst>
              </p:cNvPr>
              <p:cNvCxnSpPr>
                <a:cxnSpLocks/>
              </p:cNvCxnSpPr>
              <p:nvPr/>
            </p:nvCxnSpPr>
            <p:spPr>
              <a:xfrm rot="9898935">
                <a:off x="3566466" y="651067"/>
                <a:ext cx="0" cy="2431538"/>
              </a:xfrm>
              <a:prstGeom prst="straightConnector1">
                <a:avLst/>
              </a:prstGeom>
              <a:ln w="57150">
                <a:solidFill>
                  <a:srgbClr val="00B0F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9E9AEE8-A813-F66D-FD87-564A4F2B230B}"/>
                  </a:ext>
                </a:extLst>
              </p:cNvPr>
              <p:cNvSpPr txBox="1"/>
              <p:nvPr/>
            </p:nvSpPr>
            <p:spPr>
              <a:xfrm>
                <a:off x="3365001" y="2674318"/>
                <a:ext cx="3593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SG">
                    <a:solidFill>
                      <a:srgbClr val="00B0F0"/>
                    </a:solidFill>
                  </a:rPr>
                  <a:t>-y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AF83A6D-FB2F-0E8F-95C5-2EE7F2414040}"/>
                  </a:ext>
                </a:extLst>
              </p:cNvPr>
              <p:cNvSpPr txBox="1"/>
              <p:nvPr/>
            </p:nvSpPr>
            <p:spPr>
              <a:xfrm>
                <a:off x="2910854" y="1732261"/>
                <a:ext cx="2840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SG">
                    <a:solidFill>
                      <a:srgbClr val="00B0F0"/>
                    </a:solidFill>
                  </a:rPr>
                  <a:t>x</a:t>
                </a: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B08C9F3B-6E01-E697-26CC-22D14295343D}"/>
                  </a:ext>
                </a:extLst>
              </p:cNvPr>
              <p:cNvSpPr txBox="1"/>
              <p:nvPr/>
            </p:nvSpPr>
            <p:spPr>
              <a:xfrm>
                <a:off x="3611512" y="1709477"/>
                <a:ext cx="32252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SG" sz="2000" b="1">
                    <a:solidFill>
                      <a:srgbClr val="00B0F0"/>
                    </a:solidFill>
                  </a:rPr>
                  <a:t>b</a:t>
                </a:r>
              </a:p>
            </p:txBody>
          </p:sp>
        </p:grp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28B7DE76-34F4-6CEB-511F-29B803125FC6}"/>
              </a:ext>
            </a:extLst>
          </p:cNvPr>
          <p:cNvGrpSpPr/>
          <p:nvPr/>
        </p:nvGrpSpPr>
        <p:grpSpPr>
          <a:xfrm>
            <a:off x="2792023" y="3737362"/>
            <a:ext cx="2068971" cy="2901647"/>
            <a:chOff x="2792023" y="3737362"/>
            <a:chExt cx="2068971" cy="2901647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C21DFCD-09DF-591C-7ED4-E8A53F103FB9}"/>
                </a:ext>
              </a:extLst>
            </p:cNvPr>
            <p:cNvSpPr txBox="1"/>
            <p:nvPr/>
          </p:nvSpPr>
          <p:spPr>
            <a:xfrm>
              <a:off x="3239075" y="3737362"/>
              <a:ext cx="162191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000"/>
                <a:t>(x, y) </a:t>
              </a:r>
              <a:r>
                <a:rPr lang="en-SG" sz="2000">
                  <a:sym typeface="Wingdings" panose="05000000000000000000" pitchFamily="2" charset="2"/>
                </a:rPr>
                <a:t> (y, -x)</a:t>
              </a:r>
              <a:endParaRPr lang="en-SG" sz="2000"/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70AB04DA-073E-0F38-39AD-5019157BF7BF}"/>
                </a:ext>
              </a:extLst>
            </p:cNvPr>
            <p:cNvCxnSpPr>
              <a:cxnSpLocks/>
            </p:cNvCxnSpPr>
            <p:nvPr/>
          </p:nvCxnSpPr>
          <p:spPr>
            <a:xfrm rot="9898935">
              <a:off x="3914361" y="4207471"/>
              <a:ext cx="0" cy="2431538"/>
            </a:xfrm>
            <a:prstGeom prst="straightConnector1">
              <a:avLst/>
            </a:prstGeom>
            <a:ln w="57150">
              <a:solidFill>
                <a:srgbClr val="00B0F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768658CE-2132-5C40-6E05-CF753FD7790A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3938854" y="3939105"/>
              <a:ext cx="0" cy="630056"/>
            </a:xfrm>
            <a:prstGeom prst="straightConnector1">
              <a:avLst/>
            </a:prstGeom>
            <a:ln w="38100">
              <a:solidFill>
                <a:srgbClr val="00B0F0">
                  <a:alpha val="47843"/>
                </a:srgb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6D041F2-40BD-A609-092C-942A39C69D50}"/>
                </a:ext>
              </a:extLst>
            </p:cNvPr>
            <p:cNvSpPr txBox="1"/>
            <p:nvPr/>
          </p:nvSpPr>
          <p:spPr>
            <a:xfrm>
              <a:off x="3712222" y="4191376"/>
              <a:ext cx="4042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>
                  <a:solidFill>
                    <a:srgbClr val="00B0F0"/>
                  </a:solidFill>
                </a:rPr>
                <a:t>+y</a:t>
              </a: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B3FD11DB-ED48-B633-8172-9182E95E2E6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055143" y="5423240"/>
              <a:ext cx="2348492" cy="0"/>
            </a:xfrm>
            <a:prstGeom prst="straightConnector1">
              <a:avLst/>
            </a:prstGeom>
            <a:ln w="38100">
              <a:solidFill>
                <a:srgbClr val="00B0F0">
                  <a:alpha val="47843"/>
                </a:srgb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FFBC475-7E8E-0C8D-AC1D-F3DEE7AC1617}"/>
                </a:ext>
              </a:extLst>
            </p:cNvPr>
            <p:cNvSpPr txBox="1"/>
            <p:nvPr/>
          </p:nvSpPr>
          <p:spPr>
            <a:xfrm>
              <a:off x="4248265" y="5089315"/>
              <a:ext cx="3545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>
                  <a:solidFill>
                    <a:srgbClr val="00B0F0"/>
                  </a:solidFill>
                </a:rPr>
                <a:t>-x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04DDBF98-31B7-138D-410A-A37B02BA7879}"/>
                </a:ext>
              </a:extLst>
            </p:cNvPr>
            <p:cNvSpPr txBox="1"/>
            <p:nvPr/>
          </p:nvSpPr>
          <p:spPr>
            <a:xfrm>
              <a:off x="2792023" y="4873434"/>
              <a:ext cx="98456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1100">
                  <a:solidFill>
                    <a:srgbClr val="00B0F0"/>
                  </a:solidFill>
                </a:rPr>
                <a:t>perpendicular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2E50DC24-9CA7-E470-D5AA-AE5788F39EE1}"/>
                </a:ext>
              </a:extLst>
            </p:cNvPr>
            <p:cNvSpPr txBox="1"/>
            <p:nvPr/>
          </p:nvSpPr>
          <p:spPr>
            <a:xfrm>
              <a:off x="3529528" y="5097857"/>
              <a:ext cx="32252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000" b="1">
                  <a:solidFill>
                    <a:srgbClr val="00B0F0"/>
                  </a:solidFill>
                </a:rPr>
                <a:t>b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9376BED-0A8B-6BEE-545B-B91D577DD4B8}"/>
              </a:ext>
            </a:extLst>
          </p:cNvPr>
          <p:cNvGrpSpPr/>
          <p:nvPr/>
        </p:nvGrpSpPr>
        <p:grpSpPr>
          <a:xfrm>
            <a:off x="5302218" y="830542"/>
            <a:ext cx="3642567" cy="5196915"/>
            <a:chOff x="5311302" y="953311"/>
            <a:chExt cx="3642567" cy="5196915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898ED9FA-87E1-0156-38D0-5F9F07799413}"/>
                </a:ext>
              </a:extLst>
            </p:cNvPr>
            <p:cNvGrpSpPr/>
            <p:nvPr/>
          </p:nvGrpSpPr>
          <p:grpSpPr>
            <a:xfrm>
              <a:off x="5311302" y="953311"/>
              <a:ext cx="3642567" cy="5196915"/>
              <a:chOff x="5311302" y="1782325"/>
              <a:chExt cx="3642567" cy="5196915"/>
            </a:xfrm>
          </p:grpSpPr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CDAE95B7-72FD-CB1D-A48B-4D4D319B4EA1}"/>
                  </a:ext>
                </a:extLst>
              </p:cNvPr>
              <p:cNvSpPr/>
              <p:nvPr/>
            </p:nvSpPr>
            <p:spPr>
              <a:xfrm>
                <a:off x="5311302" y="1782325"/>
                <a:ext cx="3642567" cy="519691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cxnSp>
            <p:nvCxnSpPr>
              <p:cNvPr id="67" name="Straight Arrow Connector 66">
                <a:extLst>
                  <a:ext uri="{FF2B5EF4-FFF2-40B4-BE49-F238E27FC236}">
                    <a16:creationId xmlns:a16="http://schemas.microsoft.com/office/drawing/2014/main" id="{5835EC20-65FF-AAE1-1622-62A7D265226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039341" y="2875289"/>
                <a:ext cx="395647" cy="106145"/>
              </a:xfrm>
              <a:prstGeom prst="straightConnector1">
                <a:avLst/>
              </a:prstGeom>
              <a:ln w="571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Arrow Connector 68">
                <a:extLst>
                  <a:ext uri="{FF2B5EF4-FFF2-40B4-BE49-F238E27FC236}">
                    <a16:creationId xmlns:a16="http://schemas.microsoft.com/office/drawing/2014/main" id="{029C7A11-818F-0645-BBAC-AC84CD5839E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475345" y="3796448"/>
                <a:ext cx="2012512" cy="539919"/>
              </a:xfrm>
              <a:prstGeom prst="straightConnector1">
                <a:avLst/>
              </a:prstGeom>
              <a:ln w="571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78" name="Group 77">
                <a:extLst>
                  <a:ext uri="{FF2B5EF4-FFF2-40B4-BE49-F238E27FC236}">
                    <a16:creationId xmlns:a16="http://schemas.microsoft.com/office/drawing/2014/main" id="{1A4837DE-C4FE-A7EF-B35D-BAA3A180466B}"/>
                  </a:ext>
                </a:extLst>
              </p:cNvPr>
              <p:cNvGrpSpPr/>
              <p:nvPr/>
            </p:nvGrpSpPr>
            <p:grpSpPr>
              <a:xfrm>
                <a:off x="5517936" y="3318998"/>
                <a:ext cx="1969922" cy="530523"/>
                <a:chOff x="5736269" y="3587863"/>
                <a:chExt cx="1969922" cy="530523"/>
              </a:xfrm>
            </p:grpSpPr>
            <p:cxnSp>
              <p:nvCxnSpPr>
                <p:cNvPr id="70" name="Straight Arrow Connector 69">
                  <a:extLst>
                    <a:ext uri="{FF2B5EF4-FFF2-40B4-BE49-F238E27FC236}">
                      <a16:creationId xmlns:a16="http://schemas.microsoft.com/office/drawing/2014/main" id="{8BF2C27D-6265-DA62-B8CF-C0FCE25FA92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310544" y="3587863"/>
                  <a:ext cx="395647" cy="106145"/>
                </a:xfrm>
                <a:prstGeom prst="straightConnector1">
                  <a:avLst/>
                </a:prstGeom>
                <a:ln w="5715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Straight Arrow Connector 70">
                  <a:extLst>
                    <a:ext uri="{FF2B5EF4-FFF2-40B4-BE49-F238E27FC236}">
                      <a16:creationId xmlns:a16="http://schemas.microsoft.com/office/drawing/2014/main" id="{43D402BB-5FF1-D6AE-D1B3-DCC64C6B28C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923210" y="3696076"/>
                  <a:ext cx="395647" cy="106145"/>
                </a:xfrm>
                <a:prstGeom prst="straightConnector1">
                  <a:avLst/>
                </a:prstGeom>
                <a:ln w="5715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Straight Arrow Connector 71">
                  <a:extLst>
                    <a:ext uri="{FF2B5EF4-FFF2-40B4-BE49-F238E27FC236}">
                      <a16:creationId xmlns:a16="http://schemas.microsoft.com/office/drawing/2014/main" id="{500B9FFF-F82C-0BC0-B1C5-A1C0E0723F2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527563" y="3807462"/>
                  <a:ext cx="395647" cy="106145"/>
                </a:xfrm>
                <a:prstGeom prst="straightConnector1">
                  <a:avLst/>
                </a:prstGeom>
                <a:ln w="5715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Straight Arrow Connector 72">
                  <a:extLst>
                    <a:ext uri="{FF2B5EF4-FFF2-40B4-BE49-F238E27FC236}">
                      <a16:creationId xmlns:a16="http://schemas.microsoft.com/office/drawing/2014/main" id="{EECF4F76-FCF8-4057-4F6D-B32C10AAAA6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131916" y="3913607"/>
                  <a:ext cx="395647" cy="106145"/>
                </a:xfrm>
                <a:prstGeom prst="straightConnector1">
                  <a:avLst/>
                </a:prstGeom>
                <a:ln w="5715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Straight Arrow Connector 73">
                  <a:extLst>
                    <a:ext uri="{FF2B5EF4-FFF2-40B4-BE49-F238E27FC236}">
                      <a16:creationId xmlns:a16="http://schemas.microsoft.com/office/drawing/2014/main" id="{65818FDE-4074-4629-54A0-72FA88DCA16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736269" y="4012241"/>
                  <a:ext cx="395647" cy="106145"/>
                </a:xfrm>
                <a:prstGeom prst="straightConnector1">
                  <a:avLst/>
                </a:prstGeom>
                <a:ln w="5715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EC37CB0B-1BFB-6A1E-83BC-B3C43A830035}"/>
                  </a:ext>
                </a:extLst>
              </p:cNvPr>
              <p:cNvSpPr txBox="1"/>
              <p:nvPr/>
            </p:nvSpPr>
            <p:spPr>
              <a:xfrm>
                <a:off x="7479545" y="2654121"/>
                <a:ext cx="1279866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SG" sz="1100" b="1">
                    <a:solidFill>
                      <a:srgbClr val="FF0000"/>
                    </a:solidFill>
                  </a:rPr>
                  <a:t>normalised gravity vector</a:t>
                </a:r>
              </a:p>
            </p:txBody>
          </p: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EC334DEF-59A6-8C21-FD84-DA5104E75E2E}"/>
                  </a:ext>
                </a:extLst>
              </p:cNvPr>
              <p:cNvSpPr txBox="1"/>
              <p:nvPr/>
            </p:nvSpPr>
            <p:spPr>
              <a:xfrm>
                <a:off x="7487858" y="3103555"/>
                <a:ext cx="1271554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SG" sz="1100" b="1">
                    <a:solidFill>
                      <a:srgbClr val="FF0000"/>
                    </a:solidFill>
                  </a:rPr>
                  <a:t>normalised vector * gravityStrength </a:t>
                </a:r>
              </a:p>
            </p:txBody>
          </p: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FD6C550-43A7-378B-C7BD-02E6A144A5E5}"/>
                  </a:ext>
                </a:extLst>
              </p:cNvPr>
              <p:cNvSpPr txBox="1"/>
              <p:nvPr/>
            </p:nvSpPr>
            <p:spPr>
              <a:xfrm>
                <a:off x="7487857" y="3634077"/>
                <a:ext cx="1279867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SG" sz="1100" b="1">
                    <a:solidFill>
                      <a:srgbClr val="FF0000"/>
                    </a:solidFill>
                  </a:rPr>
                  <a:t>final gravity vector</a:t>
                </a:r>
              </a:p>
            </p:txBody>
          </p:sp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E072B84-08FB-0033-A33C-5EA2EE26ECA7}"/>
                  </a:ext>
                </a:extLst>
              </p:cNvPr>
              <p:cNvSpPr txBox="1"/>
              <p:nvPr/>
            </p:nvSpPr>
            <p:spPr>
              <a:xfrm>
                <a:off x="5387722" y="1900564"/>
                <a:ext cx="343850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SG" sz="1600" b="1"/>
                  <a:t>Normalise the gravity vector so that it can be multiplied by gravityStrength.</a:t>
                </a: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AF7B2A4-D338-6742-2C04-FD833D53C236}"/>
                  </a:ext>
                </a:extLst>
              </p:cNvPr>
              <p:cNvSpPr txBox="1"/>
              <p:nvPr/>
            </p:nvSpPr>
            <p:spPr>
              <a:xfrm>
                <a:off x="5413331" y="4607628"/>
                <a:ext cx="343850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SG" sz="1600" b="1"/>
                  <a:t>Normalise the move vector so that it can be multiplied by speed.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4B82E24-BCFB-28AC-F30A-9960C6292D18}"/>
                  </a:ext>
                </a:extLst>
              </p:cNvPr>
              <p:cNvSpPr txBox="1"/>
              <p:nvPr/>
            </p:nvSpPr>
            <p:spPr>
              <a:xfrm>
                <a:off x="6843351" y="5690137"/>
                <a:ext cx="974892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SG" sz="1100" b="1">
                    <a:solidFill>
                      <a:srgbClr val="00B0F0"/>
                    </a:solidFill>
                  </a:rPr>
                  <a:t>for speed = 3</a:t>
                </a:r>
              </a:p>
            </p:txBody>
          </p:sp>
        </p:grp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E1966729-5C92-26AB-3E4F-A168B5E93D33}"/>
                </a:ext>
              </a:extLst>
            </p:cNvPr>
            <p:cNvCxnSpPr>
              <a:cxnSpLocks/>
            </p:cNvCxnSpPr>
            <p:nvPr/>
          </p:nvCxnSpPr>
          <p:spPr>
            <a:xfrm>
              <a:off x="6042347" y="4498852"/>
              <a:ext cx="138118" cy="514826"/>
            </a:xfrm>
            <a:prstGeom prst="straightConnector1">
              <a:avLst/>
            </a:prstGeom>
            <a:ln w="5715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7FCD94E7-BCC2-A453-81FB-C191CE87A058}"/>
                </a:ext>
              </a:extLst>
            </p:cNvPr>
            <p:cNvCxnSpPr>
              <a:cxnSpLocks/>
            </p:cNvCxnSpPr>
            <p:nvPr/>
          </p:nvCxnSpPr>
          <p:spPr>
            <a:xfrm>
              <a:off x="6322200" y="4457381"/>
              <a:ext cx="138118" cy="514826"/>
            </a:xfrm>
            <a:prstGeom prst="straightConnector1">
              <a:avLst/>
            </a:prstGeom>
            <a:ln w="5715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87CD6B28-1A20-36AE-F63D-FF1DCE9C57CB}"/>
                </a:ext>
              </a:extLst>
            </p:cNvPr>
            <p:cNvCxnSpPr>
              <a:cxnSpLocks/>
            </p:cNvCxnSpPr>
            <p:nvPr/>
          </p:nvCxnSpPr>
          <p:spPr>
            <a:xfrm>
              <a:off x="6450443" y="4949201"/>
              <a:ext cx="138118" cy="514826"/>
            </a:xfrm>
            <a:prstGeom prst="straightConnector1">
              <a:avLst/>
            </a:prstGeom>
            <a:ln w="5715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E2606518-D352-4013-09AA-D08720A0F447}"/>
                </a:ext>
              </a:extLst>
            </p:cNvPr>
            <p:cNvCxnSpPr>
              <a:cxnSpLocks/>
            </p:cNvCxnSpPr>
            <p:nvPr/>
          </p:nvCxnSpPr>
          <p:spPr>
            <a:xfrm>
              <a:off x="6592915" y="5440665"/>
              <a:ext cx="138118" cy="514826"/>
            </a:xfrm>
            <a:prstGeom prst="straightConnector1">
              <a:avLst/>
            </a:prstGeom>
            <a:ln w="5715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184EEC70-93AF-FB49-3EA3-DECD301FF7F2}"/>
                </a:ext>
              </a:extLst>
            </p:cNvPr>
            <p:cNvCxnSpPr>
              <a:cxnSpLocks/>
            </p:cNvCxnSpPr>
            <p:nvPr/>
          </p:nvCxnSpPr>
          <p:spPr>
            <a:xfrm>
              <a:off x="6582922" y="4398882"/>
              <a:ext cx="401496" cy="1496552"/>
            </a:xfrm>
            <a:prstGeom prst="straightConnector1">
              <a:avLst/>
            </a:prstGeom>
            <a:ln w="5715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4D3036E1-D6D8-CC63-8347-B6F4CBDA18FD}"/>
              </a:ext>
            </a:extLst>
          </p:cNvPr>
          <p:cNvSpPr txBox="1"/>
          <p:nvPr/>
        </p:nvSpPr>
        <p:spPr>
          <a:xfrm>
            <a:off x="219756" y="628931"/>
            <a:ext cx="260433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600" b="1"/>
              <a:t>Find the normalised vector parallel to gravity, then flip it to move clockwise and multiply by speed. 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C473B9B4-5984-E4C7-E113-4CC0259D13CC}"/>
              </a:ext>
            </a:extLst>
          </p:cNvPr>
          <p:cNvGrpSpPr/>
          <p:nvPr/>
        </p:nvGrpSpPr>
        <p:grpSpPr>
          <a:xfrm>
            <a:off x="4243271" y="2528824"/>
            <a:ext cx="893324" cy="514826"/>
            <a:chOff x="4009882" y="2528824"/>
            <a:chExt cx="893324" cy="514826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2093CE1-E717-0B0A-70BF-66CB3EFF9241}"/>
                </a:ext>
              </a:extLst>
            </p:cNvPr>
            <p:cNvSpPr txBox="1"/>
            <p:nvPr/>
          </p:nvSpPr>
          <p:spPr>
            <a:xfrm>
              <a:off x="4078941" y="2655432"/>
              <a:ext cx="82426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1100">
                  <a:solidFill>
                    <a:srgbClr val="00B0F0"/>
                  </a:solidFill>
                </a:rPr>
                <a:t>normalised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5B021B32-00B9-1FB0-ABB6-5954AC33B20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009882" y="2528824"/>
              <a:ext cx="138118" cy="514826"/>
            </a:xfrm>
            <a:prstGeom prst="straightConnector1">
              <a:avLst/>
            </a:prstGeom>
            <a:ln w="5715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BAFABBB7-5A18-3656-2A6B-A5BC782DE159}"/>
              </a:ext>
            </a:extLst>
          </p:cNvPr>
          <p:cNvGrpSpPr/>
          <p:nvPr/>
        </p:nvGrpSpPr>
        <p:grpSpPr>
          <a:xfrm>
            <a:off x="197118" y="3621084"/>
            <a:ext cx="3010707" cy="2637960"/>
            <a:chOff x="197118" y="3621084"/>
            <a:chExt cx="3010707" cy="2637960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BED28FB-6468-8279-3580-F0EC1B66A055}"/>
                </a:ext>
              </a:extLst>
            </p:cNvPr>
            <p:cNvSpPr txBox="1"/>
            <p:nvPr/>
          </p:nvSpPr>
          <p:spPr>
            <a:xfrm>
              <a:off x="2803547" y="5460779"/>
              <a:ext cx="4042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>
                  <a:solidFill>
                    <a:srgbClr val="FF0000"/>
                  </a:solidFill>
                </a:rPr>
                <a:t>+y</a:t>
              </a:r>
            </a:p>
          </p:txBody>
        </p: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A0B4854E-2735-4188-BA2F-3430B0DF59B7}"/>
                </a:ext>
              </a:extLst>
            </p:cNvPr>
            <p:cNvGrpSpPr/>
            <p:nvPr/>
          </p:nvGrpSpPr>
          <p:grpSpPr>
            <a:xfrm>
              <a:off x="197118" y="3621084"/>
              <a:ext cx="2752123" cy="2637960"/>
              <a:chOff x="197118" y="3621084"/>
              <a:chExt cx="2752123" cy="2637960"/>
            </a:xfrm>
          </p:grpSpPr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E7934571-6829-E281-372F-49A55FB7164F}"/>
                  </a:ext>
                </a:extLst>
              </p:cNvPr>
              <p:cNvGrpSpPr/>
              <p:nvPr/>
            </p:nvGrpSpPr>
            <p:grpSpPr>
              <a:xfrm>
                <a:off x="416935" y="5203511"/>
                <a:ext cx="2431540" cy="1055533"/>
                <a:chOff x="416935" y="5203511"/>
                <a:chExt cx="2431540" cy="1055533"/>
              </a:xfrm>
            </p:grpSpPr>
            <p:cxnSp>
              <p:nvCxnSpPr>
                <p:cNvPr id="9" name="Straight Arrow Connector 8">
                  <a:extLst>
                    <a:ext uri="{FF2B5EF4-FFF2-40B4-BE49-F238E27FC236}">
                      <a16:creationId xmlns:a16="http://schemas.microsoft.com/office/drawing/2014/main" id="{485368B5-563E-201E-5C75-74E0D467601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4498935">
                  <a:off x="1632705" y="4406375"/>
                  <a:ext cx="0" cy="2431540"/>
                </a:xfrm>
                <a:prstGeom prst="straightConnector1">
                  <a:avLst/>
                </a:prstGeom>
                <a:ln w="57150">
                  <a:solidFill>
                    <a:srgbClr val="FF0000"/>
                  </a:solidFill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Arrow Connector 30">
                  <a:extLst>
                    <a:ext uri="{FF2B5EF4-FFF2-40B4-BE49-F238E27FC236}">
                      <a16:creationId xmlns:a16="http://schemas.microsoft.com/office/drawing/2014/main" id="{7D368E4F-0EAF-1E73-A66E-555CD5653BD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2790858" y="5330417"/>
                  <a:ext cx="0" cy="630056"/>
                </a:xfrm>
                <a:prstGeom prst="straightConnector1">
                  <a:avLst/>
                </a:prstGeom>
                <a:ln w="38100">
                  <a:solidFill>
                    <a:srgbClr val="FF0000">
                      <a:alpha val="45098"/>
                    </a:srgbClr>
                  </a:solidFill>
                  <a:prstDash val="sysDot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Arrow Connector 31">
                  <a:extLst>
                    <a:ext uri="{FF2B5EF4-FFF2-40B4-BE49-F238E27FC236}">
                      <a16:creationId xmlns:a16="http://schemas.microsoft.com/office/drawing/2014/main" id="{896CDB59-2955-2771-06FE-A2615435148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58460" y="5961654"/>
                  <a:ext cx="2348492" cy="0"/>
                </a:xfrm>
                <a:prstGeom prst="straightConnector1">
                  <a:avLst/>
                </a:prstGeom>
                <a:ln w="38100">
                  <a:solidFill>
                    <a:srgbClr val="FF0000">
                      <a:alpha val="45098"/>
                    </a:srgbClr>
                  </a:solidFill>
                  <a:prstDash val="sysDot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3E9E95CA-53D2-55D8-5823-E85D8B07215F}"/>
                    </a:ext>
                  </a:extLst>
                </p:cNvPr>
                <p:cNvSpPr txBox="1"/>
                <p:nvPr/>
              </p:nvSpPr>
              <p:spPr>
                <a:xfrm>
                  <a:off x="1541973" y="5889712"/>
                  <a:ext cx="39946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SG">
                      <a:solidFill>
                        <a:srgbClr val="FF0000"/>
                      </a:solidFill>
                    </a:rPr>
                    <a:t>+x</a:t>
                  </a:r>
                </a:p>
              </p:txBody>
            </p:sp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3DE75BCF-B378-DD7E-C850-1B3383C65C13}"/>
                    </a:ext>
                  </a:extLst>
                </p:cNvPr>
                <p:cNvSpPr txBox="1"/>
                <p:nvPr/>
              </p:nvSpPr>
              <p:spPr>
                <a:xfrm>
                  <a:off x="1498740" y="5203511"/>
                  <a:ext cx="311304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SG" sz="2000" b="1">
                      <a:solidFill>
                        <a:srgbClr val="FF0000"/>
                      </a:solidFill>
                    </a:rPr>
                    <a:t>a</a:t>
                  </a:r>
                </a:p>
              </p:txBody>
            </p:sp>
          </p:grp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343DF591-655B-C185-2514-45C9BDCBACEC}"/>
                  </a:ext>
                </a:extLst>
              </p:cNvPr>
              <p:cNvSpPr txBox="1"/>
              <p:nvPr/>
            </p:nvSpPr>
            <p:spPr>
              <a:xfrm>
                <a:off x="327010" y="4815487"/>
                <a:ext cx="1886553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SG" sz="1100"/>
                  <a:t>Here, the tail is at the center, and the head is at the surface</a:t>
                </a: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97CB6B2C-4D12-8EBB-6A2A-4A620C05FD15}"/>
                  </a:ext>
                </a:extLst>
              </p:cNvPr>
              <p:cNvSpPr txBox="1"/>
              <p:nvPr/>
            </p:nvSpPr>
            <p:spPr>
              <a:xfrm>
                <a:off x="197118" y="3621084"/>
                <a:ext cx="275212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SG" sz="1200" b="1"/>
                  <a:t>This shows how if gravity were reversed, there would be no need to flip the move vector (to move clockwise)</a:t>
                </a:r>
              </a:p>
            </p:txBody>
          </p:sp>
        </p:grpSp>
      </p:grp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2142FED6-DFC8-F90E-6110-23BEE2E0FCA0}"/>
              </a:ext>
            </a:extLst>
          </p:cNvPr>
          <p:cNvCxnSpPr>
            <a:cxnSpLocks/>
          </p:cNvCxnSpPr>
          <p:nvPr/>
        </p:nvCxnSpPr>
        <p:spPr>
          <a:xfrm>
            <a:off x="2709856" y="2361659"/>
            <a:ext cx="0" cy="630056"/>
          </a:xfrm>
          <a:prstGeom prst="straightConnector1">
            <a:avLst/>
          </a:prstGeom>
          <a:ln w="38100">
            <a:solidFill>
              <a:srgbClr val="FF0000">
                <a:alpha val="45098"/>
              </a:srgb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7959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B24F9964-6917-2C54-C8FF-12329C0ADAD8}"/>
              </a:ext>
            </a:extLst>
          </p:cNvPr>
          <p:cNvGrpSpPr/>
          <p:nvPr/>
        </p:nvGrpSpPr>
        <p:grpSpPr>
          <a:xfrm>
            <a:off x="2552138" y="972846"/>
            <a:ext cx="905758" cy="905758"/>
            <a:chOff x="2082018" y="1161849"/>
            <a:chExt cx="2337318" cy="2337318"/>
          </a:xfrm>
        </p:grpSpPr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9FA8A9E8-C9FA-6EFF-BE83-09CA6A8EE8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82018" y="3429001"/>
              <a:ext cx="2337318" cy="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EBE64C42-329D-EAA9-FCA9-C7AC34DC1FBE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3231220" y="2330508"/>
              <a:ext cx="2337318" cy="0"/>
            </a:xfrm>
            <a:prstGeom prst="straightConnector1">
              <a:avLst/>
            </a:prstGeom>
            <a:ln w="5715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36F0FACE-0624-F738-8BA6-44E17055B85B}"/>
              </a:ext>
            </a:extLst>
          </p:cNvPr>
          <p:cNvGrpSpPr/>
          <p:nvPr/>
        </p:nvGrpSpPr>
        <p:grpSpPr>
          <a:xfrm rot="2458855">
            <a:off x="3987574" y="786833"/>
            <a:ext cx="905758" cy="905758"/>
            <a:chOff x="2082018" y="1147556"/>
            <a:chExt cx="2337318" cy="2337318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241000FB-CF0A-8511-5713-64AEB890A1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82018" y="3429001"/>
              <a:ext cx="2337318" cy="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8B365516-409A-FC72-2B46-30EDAA81AFA9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3196356" y="2316215"/>
              <a:ext cx="2337318" cy="0"/>
            </a:xfrm>
            <a:prstGeom prst="straightConnector1">
              <a:avLst/>
            </a:prstGeom>
            <a:ln w="5715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715C292-35BC-4758-37E4-7A9B5984D541}"/>
              </a:ext>
            </a:extLst>
          </p:cNvPr>
          <p:cNvGrpSpPr/>
          <p:nvPr/>
        </p:nvGrpSpPr>
        <p:grpSpPr>
          <a:xfrm rot="5400000">
            <a:off x="5610582" y="972846"/>
            <a:ext cx="905758" cy="905758"/>
            <a:chOff x="2082018" y="1161849"/>
            <a:chExt cx="2337318" cy="2337318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972FE95E-C729-60BC-4B39-2A81E2D49EC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82018" y="3429001"/>
              <a:ext cx="2337318" cy="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FA4A6CBD-7E7B-FCA7-AADA-B43EAD779540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3213069" y="2330508"/>
              <a:ext cx="2337318" cy="0"/>
            </a:xfrm>
            <a:prstGeom prst="straightConnector1">
              <a:avLst/>
            </a:prstGeom>
            <a:ln w="5715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A9B8B9F-DC33-5DF7-F7A9-1985B96121A2}"/>
              </a:ext>
            </a:extLst>
          </p:cNvPr>
          <p:cNvGrpSpPr/>
          <p:nvPr/>
        </p:nvGrpSpPr>
        <p:grpSpPr>
          <a:xfrm rot="8351041">
            <a:off x="6961887" y="1454136"/>
            <a:ext cx="905758" cy="905758"/>
            <a:chOff x="2082018" y="1164885"/>
            <a:chExt cx="2337318" cy="2337318"/>
          </a:xfrm>
        </p:grpSpPr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DDE507BB-EE74-AFC8-0EC8-480F532DCB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82018" y="3429001"/>
              <a:ext cx="2337318" cy="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5930A997-4698-5114-63E1-A7AA2A223DF1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3239384" y="2333544"/>
              <a:ext cx="2337318" cy="0"/>
            </a:xfrm>
            <a:prstGeom prst="straightConnector1">
              <a:avLst/>
            </a:prstGeom>
            <a:ln w="5715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0989469-BBF4-4249-DCAD-CE6E443B4A76}"/>
              </a:ext>
            </a:extLst>
          </p:cNvPr>
          <p:cNvGrpSpPr/>
          <p:nvPr/>
        </p:nvGrpSpPr>
        <p:grpSpPr>
          <a:xfrm rot="19427010">
            <a:off x="1273825" y="1264405"/>
            <a:ext cx="905758" cy="905758"/>
            <a:chOff x="2082018" y="1169483"/>
            <a:chExt cx="2337318" cy="2337318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1287F772-212C-8DD1-538E-F9CA7AEEE6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82018" y="3429001"/>
              <a:ext cx="2337318" cy="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03F545BA-D865-2ADC-96E1-9462C032D0A0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3217195" y="2338142"/>
              <a:ext cx="2337318" cy="0"/>
            </a:xfrm>
            <a:prstGeom prst="straightConnector1">
              <a:avLst/>
            </a:prstGeom>
            <a:ln w="5715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7578F53E-E007-83D3-2AB1-99D0B4113117}"/>
              </a:ext>
            </a:extLst>
          </p:cNvPr>
          <p:cNvCxnSpPr>
            <a:cxnSpLocks/>
          </p:cNvCxnSpPr>
          <p:nvPr/>
        </p:nvCxnSpPr>
        <p:spPr>
          <a:xfrm rot="8351041" flipH="1">
            <a:off x="2605963" y="3962938"/>
            <a:ext cx="905758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B5B4F9D7-5E31-0F3E-0621-7410859F4306}"/>
              </a:ext>
            </a:extLst>
          </p:cNvPr>
          <p:cNvCxnSpPr>
            <a:cxnSpLocks/>
          </p:cNvCxnSpPr>
          <p:nvPr/>
        </p:nvCxnSpPr>
        <p:spPr>
          <a:xfrm rot="8351041" flipV="1">
            <a:off x="1920473" y="4554972"/>
            <a:ext cx="905758" cy="0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9" name="Group 88">
            <a:extLst>
              <a:ext uri="{FF2B5EF4-FFF2-40B4-BE49-F238E27FC236}">
                <a16:creationId xmlns:a16="http://schemas.microsoft.com/office/drawing/2014/main" id="{5F193639-BB84-F6F4-7C83-67CA0AF3E181}"/>
              </a:ext>
            </a:extLst>
          </p:cNvPr>
          <p:cNvGrpSpPr/>
          <p:nvPr/>
        </p:nvGrpSpPr>
        <p:grpSpPr>
          <a:xfrm>
            <a:off x="2716097" y="4194782"/>
            <a:ext cx="685490" cy="307777"/>
            <a:chOff x="2745405" y="3958726"/>
            <a:chExt cx="685490" cy="307777"/>
          </a:xfrm>
        </p:grpSpPr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F29EEE2-419F-781B-016E-E972A8855878}"/>
                </a:ext>
              </a:extLst>
            </p:cNvPr>
            <p:cNvCxnSpPr/>
            <p:nvPr/>
          </p:nvCxnSpPr>
          <p:spPr>
            <a:xfrm>
              <a:off x="2745405" y="4022899"/>
              <a:ext cx="685490" cy="0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E7F5F21D-2EAD-2B9B-8590-0890CCA4FA81}"/>
                </a:ext>
              </a:extLst>
            </p:cNvPr>
            <p:cNvSpPr txBox="1"/>
            <p:nvPr/>
          </p:nvSpPr>
          <p:spPr>
            <a:xfrm>
              <a:off x="2924132" y="3958726"/>
              <a:ext cx="35298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1400">
                  <a:solidFill>
                    <a:schemeClr val="bg1">
                      <a:lumMod val="50000"/>
                    </a:schemeClr>
                  </a:solidFill>
                </a:rPr>
                <a:t>+x</a:t>
              </a:r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34974524-2D1A-4BD4-504B-1A4963F72136}"/>
              </a:ext>
            </a:extLst>
          </p:cNvPr>
          <p:cNvGrpSpPr/>
          <p:nvPr/>
        </p:nvGrpSpPr>
        <p:grpSpPr>
          <a:xfrm>
            <a:off x="3365058" y="3666920"/>
            <a:ext cx="356188" cy="592035"/>
            <a:chOff x="3394366" y="3430864"/>
            <a:chExt cx="356188" cy="592035"/>
          </a:xfrm>
        </p:grpSpPr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3C9D2D1-3139-86A6-F5C9-80D8BF82FC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30895" y="3430864"/>
              <a:ext cx="0" cy="592035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EBB7DDBB-C6A5-61DA-671A-A05F6D0DBF73}"/>
                </a:ext>
              </a:extLst>
            </p:cNvPr>
            <p:cNvSpPr txBox="1"/>
            <p:nvPr/>
          </p:nvSpPr>
          <p:spPr>
            <a:xfrm>
              <a:off x="3394366" y="3650949"/>
              <a:ext cx="35618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1400">
                  <a:solidFill>
                    <a:schemeClr val="bg1">
                      <a:lumMod val="50000"/>
                    </a:schemeClr>
                  </a:solidFill>
                </a:rPr>
                <a:t>+y</a:t>
              </a:r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BBABB756-45C3-C7EA-8645-830CFA05379A}"/>
              </a:ext>
            </a:extLst>
          </p:cNvPr>
          <p:cNvGrpSpPr/>
          <p:nvPr/>
        </p:nvGrpSpPr>
        <p:grpSpPr>
          <a:xfrm>
            <a:off x="2030607" y="3999329"/>
            <a:ext cx="685490" cy="307777"/>
            <a:chOff x="2059915" y="3763273"/>
            <a:chExt cx="685490" cy="307777"/>
          </a:xfrm>
        </p:grpSpPr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D461E774-02F8-452D-2297-01F0C595FD32}"/>
                </a:ext>
              </a:extLst>
            </p:cNvPr>
            <p:cNvCxnSpPr/>
            <p:nvPr/>
          </p:nvCxnSpPr>
          <p:spPr>
            <a:xfrm>
              <a:off x="2059915" y="4022899"/>
              <a:ext cx="685490" cy="0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27D027E2-E48C-C831-2AB3-9AD02F19CA1A}"/>
                </a:ext>
              </a:extLst>
            </p:cNvPr>
            <p:cNvSpPr txBox="1"/>
            <p:nvPr/>
          </p:nvSpPr>
          <p:spPr>
            <a:xfrm>
              <a:off x="2233914" y="3763273"/>
              <a:ext cx="31771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1400">
                  <a:solidFill>
                    <a:schemeClr val="bg1">
                      <a:lumMod val="50000"/>
                    </a:schemeClr>
                  </a:solidFill>
                </a:rPr>
                <a:t>-x</a:t>
              </a:r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A0E2BA87-56E8-F911-E783-EA698637977A}"/>
              </a:ext>
            </a:extLst>
          </p:cNvPr>
          <p:cNvGrpSpPr/>
          <p:nvPr/>
        </p:nvGrpSpPr>
        <p:grpSpPr>
          <a:xfrm>
            <a:off x="1743342" y="4258954"/>
            <a:ext cx="320922" cy="592035"/>
            <a:chOff x="1772650" y="4022898"/>
            <a:chExt cx="320922" cy="592035"/>
          </a:xfrm>
        </p:grpSpPr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1C215875-DF08-84D6-8305-30248653020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77895" y="4022898"/>
              <a:ext cx="0" cy="592035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01D82FEA-EBE3-C133-3C9C-8D70B6EDEA9A}"/>
                </a:ext>
              </a:extLst>
            </p:cNvPr>
            <p:cNvSpPr txBox="1"/>
            <p:nvPr/>
          </p:nvSpPr>
          <p:spPr>
            <a:xfrm>
              <a:off x="1772650" y="4112614"/>
              <a:ext cx="32092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1400">
                  <a:solidFill>
                    <a:schemeClr val="bg1">
                      <a:lumMod val="50000"/>
                    </a:schemeClr>
                  </a:solidFill>
                </a:rPr>
                <a:t>-y</a:t>
              </a:r>
            </a:p>
          </p:txBody>
        </p:sp>
      </p:grpSp>
      <p:sp>
        <p:nvSpPr>
          <p:cNvPr id="82" name="Oval 81">
            <a:extLst>
              <a:ext uri="{FF2B5EF4-FFF2-40B4-BE49-F238E27FC236}">
                <a16:creationId xmlns:a16="http://schemas.microsoft.com/office/drawing/2014/main" id="{8383CD94-01EE-9451-3A4B-EEFCDD422D0B}"/>
              </a:ext>
            </a:extLst>
          </p:cNvPr>
          <p:cNvSpPr/>
          <p:nvPr/>
        </p:nvSpPr>
        <p:spPr>
          <a:xfrm>
            <a:off x="4499543" y="3110620"/>
            <a:ext cx="2537254" cy="2537254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682B0C8-698A-1728-EB80-1F29473E2651}"/>
              </a:ext>
            </a:extLst>
          </p:cNvPr>
          <p:cNvGrpSpPr/>
          <p:nvPr/>
        </p:nvGrpSpPr>
        <p:grpSpPr>
          <a:xfrm rot="20226936">
            <a:off x="5529741" y="3289293"/>
            <a:ext cx="1751613" cy="780076"/>
            <a:chOff x="5764035" y="3579737"/>
            <a:chExt cx="1751613" cy="780076"/>
          </a:xfrm>
        </p:grpSpPr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EF8100EE-3B1E-CF50-58FC-BEB41348E871}"/>
                </a:ext>
              </a:extLst>
            </p:cNvPr>
            <p:cNvSpPr/>
            <p:nvPr/>
          </p:nvSpPr>
          <p:spPr>
            <a:xfrm rot="4498935">
              <a:off x="7136707" y="3693984"/>
              <a:ext cx="222422" cy="535460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7063CE69-4F3B-F63D-E29D-16F8D0DA7CFB}"/>
                </a:ext>
              </a:extLst>
            </p:cNvPr>
            <p:cNvCxnSpPr>
              <a:cxnSpLocks/>
              <a:stCxn id="84" idx="2"/>
            </p:cNvCxnSpPr>
            <p:nvPr/>
          </p:nvCxnSpPr>
          <p:spPr>
            <a:xfrm flipH="1">
              <a:off x="5764035" y="4031088"/>
              <a:ext cx="1225297" cy="328725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771F3B51-360E-6CD7-F352-5FD4830BA0B1}"/>
                </a:ext>
              </a:extLst>
            </p:cNvPr>
            <p:cNvCxnSpPr>
              <a:cxnSpLocks/>
            </p:cNvCxnSpPr>
            <p:nvPr/>
          </p:nvCxnSpPr>
          <p:spPr>
            <a:xfrm>
              <a:off x="7272079" y="3972291"/>
              <a:ext cx="102477" cy="381977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9D59E3D3-5BB7-3EC3-9648-C276C49567EF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7168100" y="3579737"/>
              <a:ext cx="102477" cy="381977"/>
            </a:xfrm>
            <a:prstGeom prst="straightConnector1">
              <a:avLst/>
            </a:prstGeom>
            <a:ln w="5715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C495EF21-EDAB-AE9C-638F-4F83463A38ED}"/>
              </a:ext>
            </a:extLst>
          </p:cNvPr>
          <p:cNvGrpSpPr/>
          <p:nvPr/>
        </p:nvGrpSpPr>
        <p:grpSpPr>
          <a:xfrm rot="10800000">
            <a:off x="7919690" y="1825555"/>
            <a:ext cx="905758" cy="905758"/>
            <a:chOff x="2082018" y="1164885"/>
            <a:chExt cx="2337318" cy="2337318"/>
          </a:xfrm>
        </p:grpSpPr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04C62939-F917-9773-44C4-DD91BC8B2E4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82018" y="3429001"/>
              <a:ext cx="2337318" cy="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4A74A4B3-EE00-387C-809F-07E3CD391477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3239384" y="2333544"/>
              <a:ext cx="2337318" cy="0"/>
            </a:xfrm>
            <a:prstGeom prst="straightConnector1">
              <a:avLst/>
            </a:prstGeom>
            <a:ln w="5715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566E5A05-6AB3-081F-07F3-7C26BB78BE6F}"/>
              </a:ext>
            </a:extLst>
          </p:cNvPr>
          <p:cNvSpPr txBox="1"/>
          <p:nvPr/>
        </p:nvSpPr>
        <p:spPr>
          <a:xfrm>
            <a:off x="149579" y="130628"/>
            <a:ext cx="49138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000" b="1"/>
              <a:t>Perpendicular vectors b for various vectors a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A3F506D-69D7-6CE0-E608-B9EB7F5531C1}"/>
              </a:ext>
            </a:extLst>
          </p:cNvPr>
          <p:cNvGrpSpPr/>
          <p:nvPr/>
        </p:nvGrpSpPr>
        <p:grpSpPr>
          <a:xfrm>
            <a:off x="325864" y="1425725"/>
            <a:ext cx="905758" cy="1255866"/>
            <a:chOff x="325864" y="1425725"/>
            <a:chExt cx="905758" cy="1255866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5D8E0063-AC67-75E0-504E-AB398350EBB2}"/>
                </a:ext>
              </a:extLst>
            </p:cNvPr>
            <p:cNvGrpSpPr/>
            <p:nvPr/>
          </p:nvGrpSpPr>
          <p:grpSpPr>
            <a:xfrm rot="16200000">
              <a:off x="325864" y="1775833"/>
              <a:ext cx="905758" cy="905758"/>
              <a:chOff x="2082018" y="1169483"/>
              <a:chExt cx="2337318" cy="2337318"/>
            </a:xfrm>
          </p:grpSpPr>
          <p:cxnSp>
            <p:nvCxnSpPr>
              <p:cNvPr id="3" name="Straight Arrow Connector 2">
                <a:extLst>
                  <a:ext uri="{FF2B5EF4-FFF2-40B4-BE49-F238E27FC236}">
                    <a16:creationId xmlns:a16="http://schemas.microsoft.com/office/drawing/2014/main" id="{92524D84-9925-F8F9-B4AB-6B384CF97AF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082018" y="3429001"/>
                <a:ext cx="2337318" cy="0"/>
              </a:xfrm>
              <a:prstGeom prst="straightConnector1">
                <a:avLst/>
              </a:prstGeom>
              <a:ln w="571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" name="Straight Arrow Connector 4">
                <a:extLst>
                  <a:ext uri="{FF2B5EF4-FFF2-40B4-BE49-F238E27FC236}">
                    <a16:creationId xmlns:a16="http://schemas.microsoft.com/office/drawing/2014/main" id="{BA8A88A3-F526-4EE8-8EA6-1F877C855EB0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H="1">
                <a:off x="3217195" y="2338142"/>
                <a:ext cx="2337318" cy="0"/>
              </a:xfrm>
              <a:prstGeom prst="straightConnector1">
                <a:avLst/>
              </a:prstGeom>
              <a:ln w="57150">
                <a:solidFill>
                  <a:srgbClr val="00B0F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9D2C908-008E-09CD-A111-E0C3053F64F7}"/>
                </a:ext>
              </a:extLst>
            </p:cNvPr>
            <p:cNvSpPr txBox="1"/>
            <p:nvPr/>
          </p:nvSpPr>
          <p:spPr>
            <a:xfrm>
              <a:off x="902583" y="1956585"/>
              <a:ext cx="3173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b="1">
                  <a:solidFill>
                    <a:srgbClr val="FF0000"/>
                  </a:solidFill>
                </a:rPr>
                <a:t>a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C6591D1-0838-1B43-0BAB-BDB89B2AB065}"/>
                </a:ext>
              </a:extLst>
            </p:cNvPr>
            <p:cNvSpPr txBox="1"/>
            <p:nvPr/>
          </p:nvSpPr>
          <p:spPr>
            <a:xfrm>
              <a:off x="707833" y="1425725"/>
              <a:ext cx="3173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b="1">
                  <a:solidFill>
                    <a:srgbClr val="00B0F0"/>
                  </a:solidFill>
                </a:rPr>
                <a:t>b</a:t>
              </a:r>
            </a:p>
          </p:txBody>
        </p:sp>
      </p:grp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3F7E7BBC-F91F-3882-FCB6-F4BC501EFA1D}"/>
              </a:ext>
            </a:extLst>
          </p:cNvPr>
          <p:cNvSpPr/>
          <p:nvPr/>
        </p:nvSpPr>
        <p:spPr>
          <a:xfrm>
            <a:off x="2114145" y="2062264"/>
            <a:ext cx="3981855" cy="1952017"/>
          </a:xfrm>
          <a:custGeom>
            <a:avLst/>
            <a:gdLst>
              <a:gd name="connsiteX0" fmla="*/ 0 w 3981855"/>
              <a:gd name="connsiteY0" fmla="*/ 0 h 1952017"/>
              <a:gd name="connsiteX1" fmla="*/ 862519 w 3981855"/>
              <a:gd name="connsiteY1" fmla="*/ 745787 h 1952017"/>
              <a:gd name="connsiteX2" fmla="*/ 2756170 w 3981855"/>
              <a:gd name="connsiteY2" fmla="*/ 1057072 h 1952017"/>
              <a:gd name="connsiteX3" fmla="*/ 3981855 w 3981855"/>
              <a:gd name="connsiteY3" fmla="*/ 1952017 h 19520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81855" h="1952017">
                <a:moveTo>
                  <a:pt x="0" y="0"/>
                </a:moveTo>
                <a:cubicBezTo>
                  <a:pt x="201578" y="284804"/>
                  <a:pt x="403157" y="569608"/>
                  <a:pt x="862519" y="745787"/>
                </a:cubicBezTo>
                <a:cubicBezTo>
                  <a:pt x="1321881" y="921966"/>
                  <a:pt x="2236281" y="856034"/>
                  <a:pt x="2756170" y="1057072"/>
                </a:cubicBezTo>
                <a:cubicBezTo>
                  <a:pt x="3276059" y="1258110"/>
                  <a:pt x="3628957" y="1605063"/>
                  <a:pt x="3981855" y="1952017"/>
                </a:cubicBezTo>
              </a:path>
            </a:pathLst>
          </a:custGeom>
          <a:noFill/>
          <a:ln w="19050">
            <a:solidFill>
              <a:srgbClr val="FF0000"/>
            </a:solidFill>
            <a:prstDash val="sysDot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842075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10CF2852-2F7F-5B12-363A-8F854E20AA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208" y="0"/>
            <a:ext cx="6016753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DB3F197-AE9D-F8CA-C380-0F8D74765939}"/>
              </a:ext>
            </a:extLst>
          </p:cNvPr>
          <p:cNvSpPr/>
          <p:nvPr/>
        </p:nvSpPr>
        <p:spPr>
          <a:xfrm>
            <a:off x="2722099" y="3059723"/>
            <a:ext cx="3003452" cy="16529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5B8DC6A-DB96-D628-F8E7-629AEB0F0B4D}"/>
              </a:ext>
            </a:extLst>
          </p:cNvPr>
          <p:cNvSpPr/>
          <p:nvPr/>
        </p:nvSpPr>
        <p:spPr>
          <a:xfrm>
            <a:off x="3446585" y="3239086"/>
            <a:ext cx="2222696" cy="16529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7596878-B38D-5435-8ADD-CF737ABB4E05}"/>
              </a:ext>
            </a:extLst>
          </p:cNvPr>
          <p:cNvSpPr/>
          <p:nvPr/>
        </p:nvSpPr>
        <p:spPr>
          <a:xfrm>
            <a:off x="2672862" y="3784209"/>
            <a:ext cx="1230923" cy="16529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1FC4EC8-21C9-7099-9AB4-C7C5B4C47180}"/>
              </a:ext>
            </a:extLst>
          </p:cNvPr>
          <p:cNvSpPr/>
          <p:nvPr/>
        </p:nvSpPr>
        <p:spPr>
          <a:xfrm>
            <a:off x="2831122" y="4146452"/>
            <a:ext cx="1790115" cy="16529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4685087-D8E0-3A2C-3BCC-D647335E538F}"/>
              </a:ext>
            </a:extLst>
          </p:cNvPr>
          <p:cNvSpPr/>
          <p:nvPr/>
        </p:nvSpPr>
        <p:spPr>
          <a:xfrm>
            <a:off x="4431324" y="4677508"/>
            <a:ext cx="1076178" cy="16529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A72B81D-F8BF-38DD-B532-A9AC92E5B4AA}"/>
              </a:ext>
            </a:extLst>
          </p:cNvPr>
          <p:cNvSpPr/>
          <p:nvPr/>
        </p:nvSpPr>
        <p:spPr>
          <a:xfrm>
            <a:off x="1958926" y="4332849"/>
            <a:ext cx="629530" cy="16529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73C1689-3A90-CFD8-2A36-A7965125833B}"/>
              </a:ext>
            </a:extLst>
          </p:cNvPr>
          <p:cNvSpPr/>
          <p:nvPr/>
        </p:nvSpPr>
        <p:spPr>
          <a:xfrm>
            <a:off x="2926080" y="4867421"/>
            <a:ext cx="647114" cy="16529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3828604-A6F3-2A37-E117-83B8394A97F1}"/>
              </a:ext>
            </a:extLst>
          </p:cNvPr>
          <p:cNvSpPr/>
          <p:nvPr/>
        </p:nvSpPr>
        <p:spPr>
          <a:xfrm>
            <a:off x="4360986" y="5208564"/>
            <a:ext cx="900331" cy="16529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609653D-FAB4-DA9F-4A2D-AE60D21D5664}"/>
              </a:ext>
            </a:extLst>
          </p:cNvPr>
          <p:cNvSpPr/>
          <p:nvPr/>
        </p:nvSpPr>
        <p:spPr>
          <a:xfrm>
            <a:off x="3773660" y="5574325"/>
            <a:ext cx="1487658" cy="16529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E60A58C-2280-77A2-D735-7A17B5A88AA7}"/>
              </a:ext>
            </a:extLst>
          </p:cNvPr>
          <p:cNvSpPr/>
          <p:nvPr/>
        </p:nvSpPr>
        <p:spPr>
          <a:xfrm>
            <a:off x="2985869" y="5764238"/>
            <a:ext cx="2352820" cy="17584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CCFD62B-1C00-D9C5-C9E0-3BA90C2C21C4}"/>
              </a:ext>
            </a:extLst>
          </p:cNvPr>
          <p:cNvSpPr/>
          <p:nvPr/>
        </p:nvSpPr>
        <p:spPr>
          <a:xfrm>
            <a:off x="3787728" y="6115930"/>
            <a:ext cx="1473590" cy="16529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DA6453D-FC4B-9368-8D85-EC8FACA03DBB}"/>
              </a:ext>
            </a:extLst>
          </p:cNvPr>
          <p:cNvSpPr/>
          <p:nvPr/>
        </p:nvSpPr>
        <p:spPr>
          <a:xfrm>
            <a:off x="2982350" y="6305844"/>
            <a:ext cx="590844" cy="14067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10E9EE1-A858-F069-0872-E14B7D429B47}"/>
              </a:ext>
            </a:extLst>
          </p:cNvPr>
          <p:cNvSpPr/>
          <p:nvPr/>
        </p:nvSpPr>
        <p:spPr>
          <a:xfrm>
            <a:off x="2092570" y="2168182"/>
            <a:ext cx="2268416" cy="17408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0FAD4770-DFDB-D595-9862-05079A0233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6054" y="531345"/>
            <a:ext cx="494306" cy="213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1799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10CF2852-2F7F-5B12-363A-8F854E20AA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208" y="0"/>
            <a:ext cx="6016753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DB3F197-AE9D-F8CA-C380-0F8D74765939}"/>
              </a:ext>
            </a:extLst>
          </p:cNvPr>
          <p:cNvSpPr/>
          <p:nvPr/>
        </p:nvSpPr>
        <p:spPr>
          <a:xfrm>
            <a:off x="2722099" y="3059723"/>
            <a:ext cx="3003452" cy="16529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5B8DC6A-DB96-D628-F8E7-629AEB0F0B4D}"/>
              </a:ext>
            </a:extLst>
          </p:cNvPr>
          <p:cNvSpPr/>
          <p:nvPr/>
        </p:nvSpPr>
        <p:spPr>
          <a:xfrm>
            <a:off x="3446585" y="3239086"/>
            <a:ext cx="2222696" cy="16529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7596878-B38D-5435-8ADD-CF737ABB4E05}"/>
              </a:ext>
            </a:extLst>
          </p:cNvPr>
          <p:cNvSpPr/>
          <p:nvPr/>
        </p:nvSpPr>
        <p:spPr>
          <a:xfrm>
            <a:off x="2672862" y="3784209"/>
            <a:ext cx="1230923" cy="16529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1FC4EC8-21C9-7099-9AB4-C7C5B4C47180}"/>
              </a:ext>
            </a:extLst>
          </p:cNvPr>
          <p:cNvSpPr/>
          <p:nvPr/>
        </p:nvSpPr>
        <p:spPr>
          <a:xfrm>
            <a:off x="2831122" y="4146452"/>
            <a:ext cx="1790115" cy="16529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4685087-D8E0-3A2C-3BCC-D647335E538F}"/>
              </a:ext>
            </a:extLst>
          </p:cNvPr>
          <p:cNvSpPr/>
          <p:nvPr/>
        </p:nvSpPr>
        <p:spPr>
          <a:xfrm>
            <a:off x="4431324" y="4677508"/>
            <a:ext cx="1076178" cy="16529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A72B81D-F8BF-38DD-B532-A9AC92E5B4AA}"/>
              </a:ext>
            </a:extLst>
          </p:cNvPr>
          <p:cNvSpPr/>
          <p:nvPr/>
        </p:nvSpPr>
        <p:spPr>
          <a:xfrm>
            <a:off x="1958926" y="4332849"/>
            <a:ext cx="629530" cy="16529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73C1689-3A90-CFD8-2A36-A7965125833B}"/>
              </a:ext>
            </a:extLst>
          </p:cNvPr>
          <p:cNvSpPr/>
          <p:nvPr/>
        </p:nvSpPr>
        <p:spPr>
          <a:xfrm>
            <a:off x="2926080" y="4867421"/>
            <a:ext cx="647114" cy="16529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3828604-A6F3-2A37-E117-83B8394A97F1}"/>
              </a:ext>
            </a:extLst>
          </p:cNvPr>
          <p:cNvSpPr/>
          <p:nvPr/>
        </p:nvSpPr>
        <p:spPr>
          <a:xfrm>
            <a:off x="4360986" y="5208564"/>
            <a:ext cx="900331" cy="16529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609653D-FAB4-DA9F-4A2D-AE60D21D5664}"/>
              </a:ext>
            </a:extLst>
          </p:cNvPr>
          <p:cNvSpPr/>
          <p:nvPr/>
        </p:nvSpPr>
        <p:spPr>
          <a:xfrm>
            <a:off x="3773660" y="5574325"/>
            <a:ext cx="1487658" cy="16529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E60A58C-2280-77A2-D735-7A17B5A88AA7}"/>
              </a:ext>
            </a:extLst>
          </p:cNvPr>
          <p:cNvSpPr/>
          <p:nvPr/>
        </p:nvSpPr>
        <p:spPr>
          <a:xfrm>
            <a:off x="2985869" y="5764238"/>
            <a:ext cx="2352820" cy="17584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CCFD62B-1C00-D9C5-C9E0-3BA90C2C21C4}"/>
              </a:ext>
            </a:extLst>
          </p:cNvPr>
          <p:cNvSpPr/>
          <p:nvPr/>
        </p:nvSpPr>
        <p:spPr>
          <a:xfrm>
            <a:off x="3787728" y="6115930"/>
            <a:ext cx="1473590" cy="16529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DA6453D-FC4B-9368-8D85-EC8FACA03DBB}"/>
              </a:ext>
            </a:extLst>
          </p:cNvPr>
          <p:cNvSpPr/>
          <p:nvPr/>
        </p:nvSpPr>
        <p:spPr>
          <a:xfrm>
            <a:off x="2982350" y="6305844"/>
            <a:ext cx="590844" cy="14067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10E9EE1-A858-F069-0872-E14B7D429B47}"/>
              </a:ext>
            </a:extLst>
          </p:cNvPr>
          <p:cNvSpPr/>
          <p:nvPr/>
        </p:nvSpPr>
        <p:spPr>
          <a:xfrm>
            <a:off x="2092570" y="2168182"/>
            <a:ext cx="2268416" cy="17408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0FAD4770-DFDB-D595-9862-05079A0233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6054" y="531345"/>
            <a:ext cx="494306" cy="213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664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7B8D1D78-9F67-174C-A57D-6F1C2D509F13}"/>
              </a:ext>
            </a:extLst>
          </p:cNvPr>
          <p:cNvSpPr/>
          <p:nvPr/>
        </p:nvSpPr>
        <p:spPr>
          <a:xfrm>
            <a:off x="618888" y="2170406"/>
            <a:ext cx="276922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2000">
                <a:solidFill>
                  <a:srgbClr val="00B0F0"/>
                </a:solidFill>
              </a:rPr>
              <a:t>Addition of two vectors</a:t>
            </a:r>
            <a:endParaRPr lang="en-SG" sz="2000">
              <a:solidFill>
                <a:srgbClr val="00B0F0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CBB2FB3-A0AC-665F-DAC7-6D9F76AB4F3A}"/>
              </a:ext>
            </a:extLst>
          </p:cNvPr>
          <p:cNvSpPr/>
          <p:nvPr/>
        </p:nvSpPr>
        <p:spPr>
          <a:xfrm>
            <a:off x="599246" y="4687579"/>
            <a:ext cx="285484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2000">
                <a:solidFill>
                  <a:srgbClr val="00B0F0"/>
                </a:solidFill>
              </a:rPr>
              <a:t>Addition of many vectors</a:t>
            </a:r>
            <a:endParaRPr lang="en-SG" sz="2000">
              <a:solidFill>
                <a:srgbClr val="00B0F0"/>
              </a:solidFill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B539D9B-A8CD-B82F-40AF-88577F712711}"/>
              </a:ext>
            </a:extLst>
          </p:cNvPr>
          <p:cNvGrpSpPr/>
          <p:nvPr/>
        </p:nvGrpSpPr>
        <p:grpSpPr>
          <a:xfrm>
            <a:off x="3659206" y="1032178"/>
            <a:ext cx="1637517" cy="1984375"/>
            <a:chOff x="2294192" y="639233"/>
            <a:chExt cx="1637517" cy="1984375"/>
          </a:xfrm>
        </p:grpSpPr>
        <p:grpSp>
          <p:nvGrpSpPr>
            <p:cNvPr id="20" name="Group 10">
              <a:extLst>
                <a:ext uri="{FF2B5EF4-FFF2-40B4-BE49-F238E27FC236}">
                  <a16:creationId xmlns:a16="http://schemas.microsoft.com/office/drawing/2014/main" id="{470853E4-72BD-56D5-9B0B-601F257DFEA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04534" y="639233"/>
              <a:ext cx="1527175" cy="1984375"/>
              <a:chOff x="1344" y="2494"/>
              <a:chExt cx="962" cy="1250"/>
            </a:xfrm>
          </p:grpSpPr>
          <p:sp>
            <p:nvSpPr>
              <p:cNvPr id="22" name="Line 11">
                <a:extLst>
                  <a:ext uri="{FF2B5EF4-FFF2-40B4-BE49-F238E27FC236}">
                    <a16:creationId xmlns:a16="http://schemas.microsoft.com/office/drawing/2014/main" id="{99D614A5-1FC4-EA63-996E-3A62C0A2539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344" y="2494"/>
                <a:ext cx="962" cy="125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SG"/>
              </a:p>
            </p:txBody>
          </p:sp>
          <p:sp>
            <p:nvSpPr>
              <p:cNvPr id="23" name="Text Box 12">
                <a:extLst>
                  <a:ext uri="{FF2B5EF4-FFF2-40B4-BE49-F238E27FC236}">
                    <a16:creationId xmlns:a16="http://schemas.microsoft.com/office/drawing/2014/main" id="{4E03864F-64E9-F9E0-54FB-92BF2C9236E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601" y="2928"/>
                <a:ext cx="212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 cap="sq">
                    <a:solidFill>
                      <a:srgbClr val="000000"/>
                    </a:solidFill>
                    <a:miter lim="800000"/>
                    <a:headEnd/>
                    <a:tailEnd type="none" w="lg" len="med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2700">
                    <a:solidFill>
                      <a:srgbClr val="003399"/>
                    </a:solidFill>
                    <a:latin typeface="Trebuchet MS" panose="020B0603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400">
                    <a:solidFill>
                      <a:srgbClr val="003399"/>
                    </a:solidFill>
                    <a:latin typeface="Trebuchet MS" panose="020B0603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rgbClr val="003399"/>
                    </a:solidFill>
                    <a:latin typeface="Trebuchet MS" panose="020B0603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>
                    <a:solidFill>
                      <a:srgbClr val="003399"/>
                    </a:solidFill>
                    <a:latin typeface="Trebuchet MS" panose="020B0603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600">
                    <a:solidFill>
                      <a:srgbClr val="003399"/>
                    </a:solidFill>
                    <a:latin typeface="Trebuchet MS" panose="020B0603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rgbClr val="003399"/>
                    </a:solidFill>
                    <a:latin typeface="Trebuchet MS" panose="020B0603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rgbClr val="003399"/>
                    </a:solidFill>
                    <a:latin typeface="Trebuchet MS" panose="020B0603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rgbClr val="003399"/>
                    </a:solidFill>
                    <a:latin typeface="Trebuchet MS" panose="020B0603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rgbClr val="003399"/>
                    </a:solidFill>
                    <a:latin typeface="Trebuchet MS" panose="020B0603020202020204" pitchFamily="34" charset="0"/>
                  </a:defRPr>
                </a:lvl9pPr>
              </a:lstStyle>
              <a:p>
                <a:pPr>
                  <a:spcBef>
                    <a:spcPct val="50000"/>
                  </a:spcBef>
                  <a:buFontTx/>
                  <a:buNone/>
                </a:pPr>
                <a:r>
                  <a:rPr lang="en-US" altLang="en-US" sz="1800" b="1">
                    <a:solidFill>
                      <a:schemeClr val="tx1"/>
                    </a:solidFill>
                    <a:latin typeface="Arial" panose="020B0604020202020204" pitchFamily="34" charset="0"/>
                  </a:rPr>
                  <a:t>a</a:t>
                </a:r>
              </a:p>
            </p:txBody>
          </p:sp>
        </p:grpSp>
        <p:pic>
          <p:nvPicPr>
            <p:cNvPr id="21" name="Picture 2" descr="[crop output image]">
              <a:extLst>
                <a:ext uri="{FF2B5EF4-FFF2-40B4-BE49-F238E27FC236}">
                  <a16:creationId xmlns:a16="http://schemas.microsoft.com/office/drawing/2014/main" id="{2F804B8F-EBB6-C740-5D48-90A22C7B9DB5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8470784" flipH="1">
              <a:off x="2071634" y="1901881"/>
              <a:ext cx="872428" cy="4273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942F155-318D-C292-7F0D-A5B67420C49F}"/>
              </a:ext>
            </a:extLst>
          </p:cNvPr>
          <p:cNvGrpSpPr/>
          <p:nvPr/>
        </p:nvGrpSpPr>
        <p:grpSpPr>
          <a:xfrm>
            <a:off x="5296723" y="746812"/>
            <a:ext cx="2895600" cy="1229931"/>
            <a:chOff x="3931709" y="353867"/>
            <a:chExt cx="2895600" cy="1229931"/>
          </a:xfrm>
        </p:grpSpPr>
        <p:grpSp>
          <p:nvGrpSpPr>
            <p:cNvPr id="25" name="Group 7">
              <a:extLst>
                <a:ext uri="{FF2B5EF4-FFF2-40B4-BE49-F238E27FC236}">
                  <a16:creationId xmlns:a16="http://schemas.microsoft.com/office/drawing/2014/main" id="{48DB8B4E-D431-BED2-A6D9-E447E98AEE5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31709" y="642410"/>
              <a:ext cx="2895600" cy="941388"/>
              <a:chOff x="2306" y="2496"/>
              <a:chExt cx="1824" cy="593"/>
            </a:xfrm>
          </p:grpSpPr>
          <p:sp>
            <p:nvSpPr>
              <p:cNvPr id="27" name="Line 8">
                <a:extLst>
                  <a:ext uri="{FF2B5EF4-FFF2-40B4-BE49-F238E27FC236}">
                    <a16:creationId xmlns:a16="http://schemas.microsoft.com/office/drawing/2014/main" id="{1AE63447-C4CE-0781-82AA-CACF398A3CA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06" y="2513"/>
                <a:ext cx="1824" cy="57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SG"/>
              </a:p>
            </p:txBody>
          </p:sp>
          <p:sp>
            <p:nvSpPr>
              <p:cNvPr id="28" name="Text Box 9">
                <a:extLst>
                  <a:ext uri="{FF2B5EF4-FFF2-40B4-BE49-F238E27FC236}">
                    <a16:creationId xmlns:a16="http://schemas.microsoft.com/office/drawing/2014/main" id="{72B11F06-A51C-CAD3-3982-160741E91F9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072" y="2496"/>
                <a:ext cx="223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 cap="sq">
                    <a:solidFill>
                      <a:srgbClr val="000000"/>
                    </a:solidFill>
                    <a:miter lim="800000"/>
                    <a:headEnd/>
                    <a:tailEnd type="none" w="lg" len="med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2700">
                    <a:solidFill>
                      <a:srgbClr val="003399"/>
                    </a:solidFill>
                    <a:latin typeface="Trebuchet MS" panose="020B0603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400">
                    <a:solidFill>
                      <a:srgbClr val="003399"/>
                    </a:solidFill>
                    <a:latin typeface="Trebuchet MS" panose="020B0603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rgbClr val="003399"/>
                    </a:solidFill>
                    <a:latin typeface="Trebuchet MS" panose="020B0603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>
                    <a:solidFill>
                      <a:srgbClr val="003399"/>
                    </a:solidFill>
                    <a:latin typeface="Trebuchet MS" panose="020B0603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600">
                    <a:solidFill>
                      <a:srgbClr val="003399"/>
                    </a:solidFill>
                    <a:latin typeface="Trebuchet MS" panose="020B0603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rgbClr val="003399"/>
                    </a:solidFill>
                    <a:latin typeface="Trebuchet MS" panose="020B0603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rgbClr val="003399"/>
                    </a:solidFill>
                    <a:latin typeface="Trebuchet MS" panose="020B0603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rgbClr val="003399"/>
                    </a:solidFill>
                    <a:latin typeface="Trebuchet MS" panose="020B0603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rgbClr val="003399"/>
                    </a:solidFill>
                    <a:latin typeface="Trebuchet MS" panose="020B0603020202020204" pitchFamily="34" charset="0"/>
                  </a:defRPr>
                </a:lvl9pPr>
              </a:lstStyle>
              <a:p>
                <a:pPr>
                  <a:spcBef>
                    <a:spcPct val="50000"/>
                  </a:spcBef>
                  <a:buFontTx/>
                  <a:buNone/>
                </a:pPr>
                <a:r>
                  <a:rPr lang="en-US" altLang="en-US" sz="1800" b="1">
                    <a:solidFill>
                      <a:schemeClr val="tx1"/>
                    </a:solidFill>
                    <a:latin typeface="Arial" panose="020B0604020202020204" pitchFamily="34" charset="0"/>
                  </a:rPr>
                  <a:t>b</a:t>
                </a:r>
              </a:p>
            </p:txBody>
          </p:sp>
        </p:grpSp>
        <p:pic>
          <p:nvPicPr>
            <p:cNvPr id="26" name="Picture 2" descr="[crop output image]">
              <a:extLst>
                <a:ext uri="{FF2B5EF4-FFF2-40B4-BE49-F238E27FC236}">
                  <a16:creationId xmlns:a16="http://schemas.microsoft.com/office/drawing/2014/main" id="{5A4AA89A-F389-AA89-BF31-47A24B9C4575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103581" flipH="1">
              <a:off x="4012744" y="353867"/>
              <a:ext cx="872428" cy="4273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8FAA1F6-1D4C-62D1-8A3B-B7B4CE34CB52}"/>
              </a:ext>
            </a:extLst>
          </p:cNvPr>
          <p:cNvGrpSpPr/>
          <p:nvPr/>
        </p:nvGrpSpPr>
        <p:grpSpPr>
          <a:xfrm>
            <a:off x="3769548" y="1901721"/>
            <a:ext cx="4422775" cy="1111660"/>
            <a:chOff x="2404534" y="1508776"/>
            <a:chExt cx="4422775" cy="1111660"/>
          </a:xfrm>
        </p:grpSpPr>
        <p:grpSp>
          <p:nvGrpSpPr>
            <p:cNvPr id="30" name="Group 13">
              <a:extLst>
                <a:ext uri="{FF2B5EF4-FFF2-40B4-BE49-F238E27FC236}">
                  <a16:creationId xmlns:a16="http://schemas.microsoft.com/office/drawing/2014/main" id="{218E53D8-7573-DAB2-D350-2605A3D6B3F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04534" y="1564748"/>
              <a:ext cx="4422775" cy="1055688"/>
              <a:chOff x="1344" y="3077"/>
              <a:chExt cx="2786" cy="665"/>
            </a:xfrm>
          </p:grpSpPr>
          <p:sp>
            <p:nvSpPr>
              <p:cNvPr id="32" name="Line 14">
                <a:extLst>
                  <a:ext uri="{FF2B5EF4-FFF2-40B4-BE49-F238E27FC236}">
                    <a16:creationId xmlns:a16="http://schemas.microsoft.com/office/drawing/2014/main" id="{BC8B2691-ED20-1949-FEB0-2C6A12653BF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344" y="3077"/>
                <a:ext cx="2786" cy="665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 type="triangl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SG"/>
              </a:p>
            </p:txBody>
          </p:sp>
          <p:sp>
            <p:nvSpPr>
              <p:cNvPr id="33" name="Text Box 15">
                <a:extLst>
                  <a:ext uri="{FF2B5EF4-FFF2-40B4-BE49-F238E27FC236}">
                    <a16:creationId xmlns:a16="http://schemas.microsoft.com/office/drawing/2014/main" id="{D649CDE2-39E8-68F0-7CEE-5B4481376CB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544" y="3431"/>
                <a:ext cx="456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 cap="sq">
                    <a:solidFill>
                      <a:srgbClr val="000000"/>
                    </a:solidFill>
                    <a:miter lim="800000"/>
                    <a:headEnd/>
                    <a:tailEnd type="none" w="lg" len="med"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2700">
                    <a:solidFill>
                      <a:srgbClr val="003399"/>
                    </a:solidFill>
                    <a:latin typeface="Trebuchet MS" panose="020B0603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400">
                    <a:solidFill>
                      <a:srgbClr val="003399"/>
                    </a:solidFill>
                    <a:latin typeface="Trebuchet MS" panose="020B0603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rgbClr val="003399"/>
                    </a:solidFill>
                    <a:latin typeface="Trebuchet MS" panose="020B0603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>
                    <a:solidFill>
                      <a:srgbClr val="003399"/>
                    </a:solidFill>
                    <a:latin typeface="Trebuchet MS" panose="020B0603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600">
                    <a:solidFill>
                      <a:srgbClr val="003399"/>
                    </a:solidFill>
                    <a:latin typeface="Trebuchet MS" panose="020B0603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rgbClr val="003399"/>
                    </a:solidFill>
                    <a:latin typeface="Trebuchet MS" panose="020B0603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rgbClr val="003399"/>
                    </a:solidFill>
                    <a:latin typeface="Trebuchet MS" panose="020B0603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rgbClr val="003399"/>
                    </a:solidFill>
                    <a:latin typeface="Trebuchet MS" panose="020B0603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rgbClr val="003399"/>
                    </a:solidFill>
                    <a:latin typeface="Trebuchet MS" panose="020B0603020202020204" pitchFamily="34" charset="0"/>
                  </a:defRPr>
                </a:lvl9pPr>
              </a:lstStyle>
              <a:p>
                <a:pPr>
                  <a:spcBef>
                    <a:spcPct val="50000"/>
                  </a:spcBef>
                  <a:buFontTx/>
                  <a:buNone/>
                </a:pPr>
                <a:r>
                  <a:rPr lang="en-US" altLang="en-US" sz="1800" b="1">
                    <a:solidFill>
                      <a:srgbClr val="FF0000"/>
                    </a:solidFill>
                    <a:latin typeface="Arial" panose="020B0604020202020204" pitchFamily="34" charset="0"/>
                  </a:rPr>
                  <a:t>a + b</a:t>
                </a:r>
              </a:p>
            </p:txBody>
          </p:sp>
        </p:grpSp>
        <p:pic>
          <p:nvPicPr>
            <p:cNvPr id="31" name="Picture 2" descr="[crop output image]">
              <a:extLst>
                <a:ext uri="{FF2B5EF4-FFF2-40B4-BE49-F238E27FC236}">
                  <a16:creationId xmlns:a16="http://schemas.microsoft.com/office/drawing/2014/main" id="{4A5FAA9F-99C2-6B38-F0DA-4824519D41DA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744746" flipH="1">
              <a:off x="4705170" y="1508776"/>
              <a:ext cx="872428" cy="4273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D7B4877-0928-CA16-D52E-F0F3EE55FE3A}"/>
              </a:ext>
            </a:extLst>
          </p:cNvPr>
          <p:cNvGrpSpPr/>
          <p:nvPr/>
        </p:nvGrpSpPr>
        <p:grpSpPr>
          <a:xfrm>
            <a:off x="3060934" y="4546464"/>
            <a:ext cx="1085443" cy="1853935"/>
            <a:chOff x="1643128" y="3992795"/>
            <a:chExt cx="1085443" cy="1853935"/>
          </a:xfrm>
        </p:grpSpPr>
        <p:pic>
          <p:nvPicPr>
            <p:cNvPr id="35" name="Picture 4" descr="[resize output image]">
              <a:extLst>
                <a:ext uri="{FF2B5EF4-FFF2-40B4-BE49-F238E27FC236}">
                  <a16:creationId xmlns:a16="http://schemas.microsoft.com/office/drawing/2014/main" id="{EBB363BB-7674-F336-0511-5E9D0D1842DD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7625426">
              <a:off x="1548504" y="5139742"/>
              <a:ext cx="652577" cy="4633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6" name="Group 10">
              <a:extLst>
                <a:ext uri="{FF2B5EF4-FFF2-40B4-BE49-F238E27FC236}">
                  <a16:creationId xmlns:a16="http://schemas.microsoft.com/office/drawing/2014/main" id="{3F92D677-9A76-43F4-0944-A19DDC46766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70798" y="3992795"/>
              <a:ext cx="757773" cy="1853935"/>
              <a:chOff x="1620" y="2494"/>
              <a:chExt cx="686" cy="932"/>
            </a:xfrm>
          </p:grpSpPr>
          <p:sp>
            <p:nvSpPr>
              <p:cNvPr id="37" name="Line 11">
                <a:extLst>
                  <a:ext uri="{FF2B5EF4-FFF2-40B4-BE49-F238E27FC236}">
                    <a16:creationId xmlns:a16="http://schemas.microsoft.com/office/drawing/2014/main" id="{AE8DD7A9-A62F-0144-8948-CF3A122274B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620" y="2494"/>
                <a:ext cx="686" cy="93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SG"/>
              </a:p>
            </p:txBody>
          </p:sp>
          <p:sp>
            <p:nvSpPr>
              <p:cNvPr id="38" name="Text Box 12">
                <a:extLst>
                  <a:ext uri="{FF2B5EF4-FFF2-40B4-BE49-F238E27FC236}">
                    <a16:creationId xmlns:a16="http://schemas.microsoft.com/office/drawing/2014/main" id="{215E8257-F4C2-1C35-6486-6BD0AAFEA29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01" y="2990"/>
                <a:ext cx="212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 cap="sq">
                    <a:solidFill>
                      <a:srgbClr val="000000"/>
                    </a:solidFill>
                    <a:miter lim="800000"/>
                    <a:headEnd/>
                    <a:tailEnd type="none" w="lg" len="med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2700">
                    <a:solidFill>
                      <a:srgbClr val="003399"/>
                    </a:solidFill>
                    <a:latin typeface="Trebuchet MS" panose="020B0603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400">
                    <a:solidFill>
                      <a:srgbClr val="003399"/>
                    </a:solidFill>
                    <a:latin typeface="Trebuchet MS" panose="020B0603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rgbClr val="003399"/>
                    </a:solidFill>
                    <a:latin typeface="Trebuchet MS" panose="020B0603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>
                    <a:solidFill>
                      <a:srgbClr val="003399"/>
                    </a:solidFill>
                    <a:latin typeface="Trebuchet MS" panose="020B0603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600">
                    <a:solidFill>
                      <a:srgbClr val="003399"/>
                    </a:solidFill>
                    <a:latin typeface="Trebuchet MS" panose="020B0603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rgbClr val="003399"/>
                    </a:solidFill>
                    <a:latin typeface="Trebuchet MS" panose="020B0603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rgbClr val="003399"/>
                    </a:solidFill>
                    <a:latin typeface="Trebuchet MS" panose="020B0603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rgbClr val="003399"/>
                    </a:solidFill>
                    <a:latin typeface="Trebuchet MS" panose="020B0603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rgbClr val="003399"/>
                    </a:solidFill>
                    <a:latin typeface="Trebuchet MS" panose="020B0603020202020204" pitchFamily="34" charset="0"/>
                  </a:defRPr>
                </a:lvl9pPr>
              </a:lstStyle>
              <a:p>
                <a:pPr>
                  <a:spcBef>
                    <a:spcPct val="50000"/>
                  </a:spcBef>
                  <a:buFontTx/>
                  <a:buNone/>
                </a:pPr>
                <a:r>
                  <a:rPr lang="en-US" altLang="en-US" sz="1800" b="1">
                    <a:solidFill>
                      <a:schemeClr val="tx1"/>
                    </a:solidFill>
                    <a:latin typeface="Arial" panose="020B0604020202020204" pitchFamily="34" charset="0"/>
                  </a:rPr>
                  <a:t>a</a:t>
                </a:r>
              </a:p>
            </p:txBody>
          </p:sp>
        </p:grp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3E6A408C-7A99-590A-D4DD-AE2E9A870825}"/>
              </a:ext>
            </a:extLst>
          </p:cNvPr>
          <p:cNvGrpSpPr/>
          <p:nvPr/>
        </p:nvGrpSpPr>
        <p:grpSpPr>
          <a:xfrm>
            <a:off x="4146082" y="4106817"/>
            <a:ext cx="1473568" cy="844442"/>
            <a:chOff x="2728276" y="3553148"/>
            <a:chExt cx="1473568" cy="844442"/>
          </a:xfrm>
        </p:grpSpPr>
        <p:grpSp>
          <p:nvGrpSpPr>
            <p:cNvPr id="40" name="Group 10">
              <a:extLst>
                <a:ext uri="{FF2B5EF4-FFF2-40B4-BE49-F238E27FC236}">
                  <a16:creationId xmlns:a16="http://schemas.microsoft.com/office/drawing/2014/main" id="{05267A62-0180-54DD-40A8-7565BD4DF18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28276" y="4023620"/>
              <a:ext cx="1473568" cy="373970"/>
              <a:chOff x="976" y="2583"/>
              <a:chExt cx="1334" cy="188"/>
            </a:xfrm>
          </p:grpSpPr>
          <p:sp>
            <p:nvSpPr>
              <p:cNvPr id="42" name="Line 11">
                <a:extLst>
                  <a:ext uri="{FF2B5EF4-FFF2-40B4-BE49-F238E27FC236}">
                    <a16:creationId xmlns:a16="http://schemas.microsoft.com/office/drawing/2014/main" id="{0C417BA0-1CE9-6601-D32A-F86EFC96ABC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76" y="2583"/>
                <a:ext cx="1334" cy="48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SG"/>
              </a:p>
            </p:txBody>
          </p:sp>
          <p:sp>
            <p:nvSpPr>
              <p:cNvPr id="43" name="Text Box 12">
                <a:extLst>
                  <a:ext uri="{FF2B5EF4-FFF2-40B4-BE49-F238E27FC236}">
                    <a16:creationId xmlns:a16="http://schemas.microsoft.com/office/drawing/2014/main" id="{7E5A0F34-BD20-42E5-579F-6478544B561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387" y="2585"/>
                <a:ext cx="250" cy="1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 cap="sq">
                    <a:solidFill>
                      <a:srgbClr val="000000"/>
                    </a:solidFill>
                    <a:miter lim="800000"/>
                    <a:headEnd/>
                    <a:tailEnd type="none" w="lg" len="med"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2700">
                    <a:solidFill>
                      <a:srgbClr val="003399"/>
                    </a:solidFill>
                    <a:latin typeface="Trebuchet MS" panose="020B0603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400">
                    <a:solidFill>
                      <a:srgbClr val="003399"/>
                    </a:solidFill>
                    <a:latin typeface="Trebuchet MS" panose="020B0603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rgbClr val="003399"/>
                    </a:solidFill>
                    <a:latin typeface="Trebuchet MS" panose="020B0603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>
                    <a:solidFill>
                      <a:srgbClr val="003399"/>
                    </a:solidFill>
                    <a:latin typeface="Trebuchet MS" panose="020B0603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600">
                    <a:solidFill>
                      <a:srgbClr val="003399"/>
                    </a:solidFill>
                    <a:latin typeface="Trebuchet MS" panose="020B0603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rgbClr val="003399"/>
                    </a:solidFill>
                    <a:latin typeface="Trebuchet MS" panose="020B0603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rgbClr val="003399"/>
                    </a:solidFill>
                    <a:latin typeface="Trebuchet MS" panose="020B0603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rgbClr val="003399"/>
                    </a:solidFill>
                    <a:latin typeface="Trebuchet MS" panose="020B0603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rgbClr val="003399"/>
                    </a:solidFill>
                    <a:latin typeface="Trebuchet MS" panose="020B0603020202020204" pitchFamily="34" charset="0"/>
                  </a:defRPr>
                </a:lvl9pPr>
              </a:lstStyle>
              <a:p>
                <a:pPr>
                  <a:spcBef>
                    <a:spcPct val="50000"/>
                  </a:spcBef>
                  <a:buFontTx/>
                  <a:buNone/>
                </a:pPr>
                <a:r>
                  <a:rPr lang="en-US" altLang="en-US" sz="1800" b="1">
                    <a:solidFill>
                      <a:schemeClr val="tx1"/>
                    </a:solidFill>
                    <a:latin typeface="Arial" panose="020B0604020202020204" pitchFamily="34" charset="0"/>
                  </a:rPr>
                  <a:t>b</a:t>
                </a:r>
              </a:p>
            </p:txBody>
          </p:sp>
        </p:grpSp>
        <p:pic>
          <p:nvPicPr>
            <p:cNvPr id="41" name="Picture 4" descr="[resize output image]">
              <a:extLst>
                <a:ext uri="{FF2B5EF4-FFF2-40B4-BE49-F238E27FC236}">
                  <a16:creationId xmlns:a16="http://schemas.microsoft.com/office/drawing/2014/main" id="{74D40BBF-559A-8BD7-9DDD-DCCEC2800F7D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54892">
              <a:off x="2864224" y="3553148"/>
              <a:ext cx="652577" cy="4633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021658DE-A069-B1A1-086C-AC3123900A77}"/>
              </a:ext>
            </a:extLst>
          </p:cNvPr>
          <p:cNvGrpSpPr/>
          <p:nvPr/>
        </p:nvGrpSpPr>
        <p:grpSpPr>
          <a:xfrm>
            <a:off x="5293313" y="3697489"/>
            <a:ext cx="769396" cy="974710"/>
            <a:chOff x="3875507" y="3143820"/>
            <a:chExt cx="769396" cy="974710"/>
          </a:xfrm>
        </p:grpSpPr>
        <p:grpSp>
          <p:nvGrpSpPr>
            <p:cNvPr id="45" name="Group 10">
              <a:extLst>
                <a:ext uri="{FF2B5EF4-FFF2-40B4-BE49-F238E27FC236}">
                  <a16:creationId xmlns:a16="http://schemas.microsoft.com/office/drawing/2014/main" id="{6494F7F6-C598-CBF2-A237-9597E82BA57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201949" y="3143820"/>
              <a:ext cx="442954" cy="974710"/>
              <a:chOff x="1288" y="1520"/>
              <a:chExt cx="401" cy="490"/>
            </a:xfrm>
          </p:grpSpPr>
          <p:sp>
            <p:nvSpPr>
              <p:cNvPr id="47" name="Line 11">
                <a:extLst>
                  <a:ext uri="{FF2B5EF4-FFF2-40B4-BE49-F238E27FC236}">
                    <a16:creationId xmlns:a16="http://schemas.microsoft.com/office/drawing/2014/main" id="{D0FCA231-7881-EB96-6B65-82BB12D432F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288" y="1520"/>
                <a:ext cx="321" cy="49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SG"/>
              </a:p>
            </p:txBody>
          </p:sp>
          <p:sp>
            <p:nvSpPr>
              <p:cNvPr id="48" name="Text Box 12">
                <a:extLst>
                  <a:ext uri="{FF2B5EF4-FFF2-40B4-BE49-F238E27FC236}">
                    <a16:creationId xmlns:a16="http://schemas.microsoft.com/office/drawing/2014/main" id="{B25ABF31-000A-540F-7A4E-2E30945A12A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439" y="1731"/>
                <a:ext cx="250" cy="1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 cap="sq">
                    <a:solidFill>
                      <a:srgbClr val="000000"/>
                    </a:solidFill>
                    <a:miter lim="800000"/>
                    <a:headEnd/>
                    <a:tailEnd type="none" w="lg" len="med"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2700">
                    <a:solidFill>
                      <a:srgbClr val="003399"/>
                    </a:solidFill>
                    <a:latin typeface="Trebuchet MS" panose="020B0603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400">
                    <a:solidFill>
                      <a:srgbClr val="003399"/>
                    </a:solidFill>
                    <a:latin typeface="Trebuchet MS" panose="020B0603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rgbClr val="003399"/>
                    </a:solidFill>
                    <a:latin typeface="Trebuchet MS" panose="020B0603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>
                    <a:solidFill>
                      <a:srgbClr val="003399"/>
                    </a:solidFill>
                    <a:latin typeface="Trebuchet MS" panose="020B0603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600">
                    <a:solidFill>
                      <a:srgbClr val="003399"/>
                    </a:solidFill>
                    <a:latin typeface="Trebuchet MS" panose="020B0603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rgbClr val="003399"/>
                    </a:solidFill>
                    <a:latin typeface="Trebuchet MS" panose="020B0603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rgbClr val="003399"/>
                    </a:solidFill>
                    <a:latin typeface="Trebuchet MS" panose="020B0603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rgbClr val="003399"/>
                    </a:solidFill>
                    <a:latin typeface="Trebuchet MS" panose="020B0603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rgbClr val="003399"/>
                    </a:solidFill>
                    <a:latin typeface="Trebuchet MS" panose="020B0603020202020204" pitchFamily="34" charset="0"/>
                  </a:defRPr>
                </a:lvl9pPr>
              </a:lstStyle>
              <a:p>
                <a:pPr>
                  <a:spcBef>
                    <a:spcPct val="50000"/>
                  </a:spcBef>
                  <a:buFontTx/>
                  <a:buNone/>
                </a:pPr>
                <a:r>
                  <a:rPr lang="en-US" altLang="en-US" sz="1800" b="1">
                    <a:solidFill>
                      <a:schemeClr val="tx1"/>
                    </a:solidFill>
                    <a:latin typeface="Arial" panose="020B0604020202020204" pitchFamily="34" charset="0"/>
                  </a:rPr>
                  <a:t>c</a:t>
                </a:r>
              </a:p>
            </p:txBody>
          </p:sp>
        </p:grpSp>
        <p:pic>
          <p:nvPicPr>
            <p:cNvPr id="46" name="Picture 4" descr="[resize output image]">
              <a:extLst>
                <a:ext uri="{FF2B5EF4-FFF2-40B4-BE49-F238E27FC236}">
                  <a16:creationId xmlns:a16="http://schemas.microsoft.com/office/drawing/2014/main" id="{61EFCA76-7967-CA2F-4406-F5A88C3C1277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7512577">
              <a:off x="3780883" y="3377573"/>
              <a:ext cx="652577" cy="4633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04516239-995B-5A6A-7B17-5BFCD805E578}"/>
              </a:ext>
            </a:extLst>
          </p:cNvPr>
          <p:cNvGrpSpPr/>
          <p:nvPr/>
        </p:nvGrpSpPr>
        <p:grpSpPr>
          <a:xfrm>
            <a:off x="5974318" y="3570792"/>
            <a:ext cx="2782548" cy="1521094"/>
            <a:chOff x="4556512" y="3017123"/>
            <a:chExt cx="2782548" cy="1521094"/>
          </a:xfrm>
        </p:grpSpPr>
        <p:grpSp>
          <p:nvGrpSpPr>
            <p:cNvPr id="50" name="Group 10">
              <a:extLst>
                <a:ext uri="{FF2B5EF4-FFF2-40B4-BE49-F238E27FC236}">
                  <a16:creationId xmlns:a16="http://schemas.microsoft.com/office/drawing/2014/main" id="{467C51EE-CABD-A3EF-3AD0-7AE28FADF28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56512" y="3143786"/>
              <a:ext cx="2782548" cy="1394431"/>
              <a:chOff x="1125" y="1512"/>
              <a:chExt cx="2519" cy="701"/>
            </a:xfrm>
          </p:grpSpPr>
          <p:sp>
            <p:nvSpPr>
              <p:cNvPr id="52" name="Line 11">
                <a:extLst>
                  <a:ext uri="{FF2B5EF4-FFF2-40B4-BE49-F238E27FC236}">
                    <a16:creationId xmlns:a16="http://schemas.microsoft.com/office/drawing/2014/main" id="{110325A1-4EF9-BEA2-096B-CD9A2A9543E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25" y="1512"/>
                <a:ext cx="2519" cy="70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SG"/>
              </a:p>
            </p:txBody>
          </p:sp>
          <p:sp>
            <p:nvSpPr>
              <p:cNvPr id="53" name="Text Box 12">
                <a:extLst>
                  <a:ext uri="{FF2B5EF4-FFF2-40B4-BE49-F238E27FC236}">
                    <a16:creationId xmlns:a16="http://schemas.microsoft.com/office/drawing/2014/main" id="{CC0CD59D-B1DA-783B-1D88-8B96DD347BC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123" y="1816"/>
                <a:ext cx="250" cy="1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 cap="sq">
                    <a:solidFill>
                      <a:srgbClr val="000000"/>
                    </a:solidFill>
                    <a:miter lim="800000"/>
                    <a:headEnd/>
                    <a:tailEnd type="none" w="lg" len="med"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2700">
                    <a:solidFill>
                      <a:srgbClr val="003399"/>
                    </a:solidFill>
                    <a:latin typeface="Trebuchet MS" panose="020B0603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400">
                    <a:solidFill>
                      <a:srgbClr val="003399"/>
                    </a:solidFill>
                    <a:latin typeface="Trebuchet MS" panose="020B0603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rgbClr val="003399"/>
                    </a:solidFill>
                    <a:latin typeface="Trebuchet MS" panose="020B0603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>
                    <a:solidFill>
                      <a:srgbClr val="003399"/>
                    </a:solidFill>
                    <a:latin typeface="Trebuchet MS" panose="020B0603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600">
                    <a:solidFill>
                      <a:srgbClr val="003399"/>
                    </a:solidFill>
                    <a:latin typeface="Trebuchet MS" panose="020B0603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rgbClr val="003399"/>
                    </a:solidFill>
                    <a:latin typeface="Trebuchet MS" panose="020B0603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rgbClr val="003399"/>
                    </a:solidFill>
                    <a:latin typeface="Trebuchet MS" panose="020B0603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rgbClr val="003399"/>
                    </a:solidFill>
                    <a:latin typeface="Trebuchet MS" panose="020B0603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rgbClr val="003399"/>
                    </a:solidFill>
                    <a:latin typeface="Trebuchet MS" panose="020B0603020202020204" pitchFamily="34" charset="0"/>
                  </a:defRPr>
                </a:lvl9pPr>
              </a:lstStyle>
              <a:p>
                <a:pPr>
                  <a:spcBef>
                    <a:spcPct val="50000"/>
                  </a:spcBef>
                  <a:buFontTx/>
                  <a:buNone/>
                </a:pPr>
                <a:r>
                  <a:rPr lang="en-US" altLang="en-US" sz="1800" b="1">
                    <a:solidFill>
                      <a:schemeClr val="tx1"/>
                    </a:solidFill>
                    <a:latin typeface="Arial" panose="020B0604020202020204" pitchFamily="34" charset="0"/>
                  </a:rPr>
                  <a:t>d</a:t>
                </a:r>
              </a:p>
            </p:txBody>
          </p:sp>
        </p:grpSp>
        <p:pic>
          <p:nvPicPr>
            <p:cNvPr id="51" name="Picture 4" descr="[resize output image]">
              <a:extLst>
                <a:ext uri="{FF2B5EF4-FFF2-40B4-BE49-F238E27FC236}">
                  <a16:creationId xmlns:a16="http://schemas.microsoft.com/office/drawing/2014/main" id="{24560568-C77D-191D-B3EB-4FC60DA45CA8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576315">
              <a:off x="5041664" y="3017123"/>
              <a:ext cx="652577" cy="4633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46D00A0E-FCB8-3501-0B05-3F6C105BACF6}"/>
              </a:ext>
            </a:extLst>
          </p:cNvPr>
          <p:cNvGrpSpPr/>
          <p:nvPr/>
        </p:nvGrpSpPr>
        <p:grpSpPr>
          <a:xfrm>
            <a:off x="3388604" y="5087689"/>
            <a:ext cx="5368262" cy="1312710"/>
            <a:chOff x="1970798" y="4534020"/>
            <a:chExt cx="5368262" cy="1312710"/>
          </a:xfrm>
        </p:grpSpPr>
        <p:sp>
          <p:nvSpPr>
            <p:cNvPr id="55" name="Text Box 12">
              <a:extLst>
                <a:ext uri="{FF2B5EF4-FFF2-40B4-BE49-F238E27FC236}">
                  <a16:creationId xmlns:a16="http://schemas.microsoft.com/office/drawing/2014/main" id="{54C472BC-9951-67CC-B956-AB06AC4FDAA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12271" y="5258856"/>
              <a:ext cx="1578480" cy="3699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 cap="sq">
                  <a:solidFill>
                    <a:srgbClr val="000000"/>
                  </a:solidFill>
                  <a:miter lim="800000"/>
                  <a:headEnd/>
                  <a:tailEnd type="none" w="lg" len="med"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har char="•"/>
                <a:defRPr sz="2700">
                  <a:solidFill>
                    <a:srgbClr val="003399"/>
                  </a:solidFill>
                  <a:latin typeface="Trebuchet MS" panose="020B0603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rgbClr val="003399"/>
                  </a:solidFill>
                  <a:latin typeface="Trebuchet MS" panose="020B0603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rgbClr val="003399"/>
                  </a:solidFill>
                  <a:latin typeface="Trebuchet MS" panose="020B0603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rgbClr val="003399"/>
                  </a:solidFill>
                  <a:latin typeface="Trebuchet MS" panose="020B0603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399"/>
                  </a:solidFill>
                  <a:latin typeface="Trebuchet MS" panose="020B0603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399"/>
                  </a:solidFill>
                  <a:latin typeface="Trebuchet MS" panose="020B0603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399"/>
                  </a:solidFill>
                  <a:latin typeface="Trebuchet MS" panose="020B0603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399"/>
                  </a:solidFill>
                  <a:latin typeface="Trebuchet MS" panose="020B0603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399"/>
                  </a:solidFill>
                  <a:latin typeface="Trebuchet MS" panose="020B0603020202020204" pitchFamily="34" charset="0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en-US" sz="1800" b="1">
                  <a:solidFill>
                    <a:srgbClr val="FF0000"/>
                  </a:solidFill>
                  <a:latin typeface="Arial" panose="020B0604020202020204" pitchFamily="34" charset="0"/>
                </a:rPr>
                <a:t>a + b + c + d</a:t>
              </a:r>
            </a:p>
          </p:txBody>
        </p:sp>
        <p:sp>
          <p:nvSpPr>
            <p:cNvPr id="56" name="Line 14">
              <a:extLst>
                <a:ext uri="{FF2B5EF4-FFF2-40B4-BE49-F238E27FC236}">
                  <a16:creationId xmlns:a16="http://schemas.microsoft.com/office/drawing/2014/main" id="{87177B36-0CE4-EDA3-6B11-B211CBAA1B5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70798" y="4534020"/>
              <a:ext cx="5368262" cy="131271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SG"/>
            </a:p>
          </p:txBody>
        </p:sp>
        <p:pic>
          <p:nvPicPr>
            <p:cNvPr id="57" name="Picture 4" descr="[resize output image]">
              <a:extLst>
                <a:ext uri="{FF2B5EF4-FFF2-40B4-BE49-F238E27FC236}">
                  <a16:creationId xmlns:a16="http://schemas.microsoft.com/office/drawing/2014/main" id="{BC13342F-E2EB-E15C-75CE-1032048E13A5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787069">
              <a:off x="4892999" y="4553711"/>
              <a:ext cx="652577" cy="4633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60A3938B-E349-8133-E1ED-5E2E7579FC5D}"/>
              </a:ext>
            </a:extLst>
          </p:cNvPr>
          <p:cNvSpPr/>
          <p:nvPr/>
        </p:nvSpPr>
        <p:spPr>
          <a:xfrm>
            <a:off x="149882" y="137147"/>
            <a:ext cx="371133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4400"/>
              <a:t>Vector</a:t>
            </a:r>
            <a:r>
              <a:rPr lang="en-US" altLang="en-US" sz="4400">
                <a:solidFill>
                  <a:srgbClr val="00B0F0"/>
                </a:solidFill>
              </a:rPr>
              <a:t> addition</a:t>
            </a:r>
          </a:p>
        </p:txBody>
      </p:sp>
    </p:spTree>
    <p:extLst>
      <p:ext uri="{BB962C8B-B14F-4D97-AF65-F5344CB8AC3E}">
        <p14:creationId xmlns:p14="http://schemas.microsoft.com/office/powerpoint/2010/main" val="354009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26AF2376-BA8B-7711-5B5D-CC3FFA373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6153" y="1507960"/>
            <a:ext cx="5925826" cy="5316173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F4169CA7-2556-079F-5246-C4D013F01214}"/>
              </a:ext>
            </a:extLst>
          </p:cNvPr>
          <p:cNvSpPr/>
          <p:nvPr/>
        </p:nvSpPr>
        <p:spPr>
          <a:xfrm>
            <a:off x="4702630" y="4470269"/>
            <a:ext cx="2910114" cy="152413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9B59E5-A037-DE9B-3378-75B944FF8FB1}"/>
              </a:ext>
            </a:extLst>
          </p:cNvPr>
          <p:cNvSpPr txBox="1"/>
          <p:nvPr/>
        </p:nvSpPr>
        <p:spPr>
          <a:xfrm>
            <a:off x="4878221" y="4729790"/>
            <a:ext cx="241962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/>
              <a:t>You also know the basics of simple vector operations. You’ll find that these are used all the time in games programming!</a:t>
            </a:r>
            <a:endParaRPr lang="en-SG" sz="1400" b="1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7F6F24A-CF85-9FCA-F36E-C377BA107874}"/>
              </a:ext>
            </a:extLst>
          </p:cNvPr>
          <p:cNvSpPr/>
          <p:nvPr/>
        </p:nvSpPr>
        <p:spPr>
          <a:xfrm>
            <a:off x="4572000" y="1639561"/>
            <a:ext cx="2351314" cy="138334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48BCC6-22F8-C69D-39A8-25EF9147FF3E}"/>
              </a:ext>
            </a:extLst>
          </p:cNvPr>
          <p:cNvSpPr txBox="1"/>
          <p:nvPr/>
        </p:nvSpPr>
        <p:spPr>
          <a:xfrm>
            <a:off x="4624615" y="2086262"/>
            <a:ext cx="22460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/>
              <a:t>Great! Now you know the basics of vectors.</a:t>
            </a:r>
            <a:endParaRPr lang="en-SG" sz="1400" b="1"/>
          </a:p>
        </p:txBody>
      </p:sp>
    </p:spTree>
    <p:extLst>
      <p:ext uri="{BB962C8B-B14F-4D97-AF65-F5344CB8AC3E}">
        <p14:creationId xmlns:p14="http://schemas.microsoft.com/office/powerpoint/2010/main" val="7746333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418CE18-567F-B233-F8CD-878FBCC556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8630" y="2427449"/>
            <a:ext cx="4846740" cy="1524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4367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97322" y="1042536"/>
            <a:ext cx="203398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2800"/>
              <a:t>Numerically:</a:t>
            </a:r>
            <a:endParaRPr lang="en-SG" sz="280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0901" y="3901402"/>
            <a:ext cx="3941232" cy="250519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7933" y="1565756"/>
            <a:ext cx="5461000" cy="180408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24F2C75-DE44-4EAA-2D32-9737373F1954}"/>
              </a:ext>
            </a:extLst>
          </p:cNvPr>
          <p:cNvSpPr/>
          <p:nvPr/>
        </p:nvSpPr>
        <p:spPr>
          <a:xfrm>
            <a:off x="149882" y="137147"/>
            <a:ext cx="371133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4400"/>
              <a:t>Vector</a:t>
            </a:r>
            <a:r>
              <a:rPr lang="en-US" altLang="en-US" sz="4400">
                <a:solidFill>
                  <a:srgbClr val="00B0F0"/>
                </a:solidFill>
              </a:rPr>
              <a:t> addition</a:t>
            </a:r>
          </a:p>
        </p:txBody>
      </p:sp>
    </p:spTree>
    <p:extLst>
      <p:ext uri="{BB962C8B-B14F-4D97-AF65-F5344CB8AC3E}">
        <p14:creationId xmlns:p14="http://schemas.microsoft.com/office/powerpoint/2010/main" val="29465898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89466" y="975811"/>
            <a:ext cx="3259667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2800"/>
              <a:t>Find </a:t>
            </a:r>
            <a:r>
              <a:rPr lang="en-US" altLang="en-US" sz="2800" b="1"/>
              <a:t>C</a:t>
            </a:r>
            <a:r>
              <a:rPr lang="en-US" altLang="en-US" sz="2800"/>
              <a:t> + </a:t>
            </a:r>
            <a:r>
              <a:rPr lang="en-US" altLang="en-US" sz="2800" b="1"/>
              <a:t>D </a:t>
            </a:r>
            <a:r>
              <a:rPr lang="en-US" altLang="en-US" sz="2800"/>
              <a:t>given</a:t>
            </a:r>
            <a:endParaRPr lang="en-US" altLang="en-US" sz="1400"/>
          </a:p>
          <a:p>
            <a:endParaRPr lang="en-US" altLang="en-US" sz="1600"/>
          </a:p>
          <a:p>
            <a:r>
              <a:rPr lang="en-US" altLang="en-US" sz="4400"/>
              <a:t>    C=[2  3] </a:t>
            </a:r>
          </a:p>
          <a:p>
            <a:r>
              <a:rPr lang="en-US" altLang="en-US" sz="4400"/>
              <a:t>    D=[-3  5]</a:t>
            </a:r>
          </a:p>
        </p:txBody>
      </p:sp>
      <p:sp>
        <p:nvSpPr>
          <p:cNvPr id="5" name="Rectangle 4"/>
          <p:cNvSpPr/>
          <p:nvPr/>
        </p:nvSpPr>
        <p:spPr>
          <a:xfrm>
            <a:off x="4249432" y="1301437"/>
            <a:ext cx="4461933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3663" lvl="1"/>
            <a:r>
              <a:rPr lang="en-US" altLang="en-US" sz="3600"/>
              <a:t>C + D  = </a:t>
            </a:r>
            <a:r>
              <a:rPr lang="en-US" altLang="en-US" sz="3600" b="1"/>
              <a:t>[2 + -3    3 + 5]</a:t>
            </a:r>
            <a:r>
              <a:rPr lang="en-US" altLang="en-US" sz="2000"/>
              <a:t> </a:t>
            </a:r>
            <a:endParaRPr lang="en-US" altLang="en-US" sz="700"/>
          </a:p>
          <a:p>
            <a:pPr lvl="1"/>
            <a:endParaRPr lang="en-US" altLang="en-US" sz="200"/>
          </a:p>
          <a:p>
            <a:pPr lvl="1"/>
            <a:endParaRPr lang="en-US" altLang="en-US"/>
          </a:p>
          <a:p>
            <a:pPr marL="93663" lvl="1"/>
            <a:r>
              <a:rPr lang="en-US" altLang="en-US" sz="4400" b="1"/>
              <a:t>	= [-1   8]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3416972" y="2215552"/>
            <a:ext cx="728133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4555066" y="3364733"/>
            <a:ext cx="0" cy="315028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399414" y="2896298"/>
            <a:ext cx="293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b="1"/>
              <a:t>y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4529665" y="5599932"/>
            <a:ext cx="2302933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6857999" y="5415266"/>
            <a:ext cx="2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b="1"/>
              <a:t>x</a:t>
            </a:r>
          </a:p>
        </p:txBody>
      </p:sp>
      <p:cxnSp>
        <p:nvCxnSpPr>
          <p:cNvPr id="54" name="Straight Arrow Connector 53"/>
          <p:cNvCxnSpPr/>
          <p:nvPr/>
        </p:nvCxnSpPr>
        <p:spPr>
          <a:xfrm flipH="1">
            <a:off x="2239433" y="5599932"/>
            <a:ext cx="2302933" cy="0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 flipV="1">
            <a:off x="4580466" y="4799888"/>
            <a:ext cx="477083" cy="800045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/>
          <p:nvPr/>
        </p:nvCxnSpPr>
        <p:spPr>
          <a:xfrm flipH="1" flipV="1">
            <a:off x="4131733" y="3400793"/>
            <a:ext cx="932001" cy="1392556"/>
          </a:xfrm>
          <a:prstGeom prst="straightConnector1">
            <a:avLst/>
          </a:prstGeom>
          <a:ln w="762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4" name="Group 113"/>
          <p:cNvGrpSpPr/>
          <p:nvPr/>
        </p:nvGrpSpPr>
        <p:grpSpPr>
          <a:xfrm>
            <a:off x="4824189" y="5625098"/>
            <a:ext cx="1659466" cy="45719"/>
            <a:chOff x="1862667" y="3793067"/>
            <a:chExt cx="1659466" cy="184666"/>
          </a:xfrm>
        </p:grpSpPr>
        <p:cxnSp>
          <p:nvCxnSpPr>
            <p:cNvPr id="115" name="Straight Connector 114"/>
            <p:cNvCxnSpPr/>
            <p:nvPr/>
          </p:nvCxnSpPr>
          <p:spPr>
            <a:xfrm>
              <a:off x="1862667" y="3793067"/>
              <a:ext cx="0" cy="18466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/>
            <p:nvPr/>
          </p:nvCxnSpPr>
          <p:spPr>
            <a:xfrm>
              <a:off x="2139245" y="3793067"/>
              <a:ext cx="0" cy="18466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/>
            <p:nvPr/>
          </p:nvCxnSpPr>
          <p:spPr>
            <a:xfrm>
              <a:off x="2415823" y="3793067"/>
              <a:ext cx="0" cy="18466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/>
            <p:nvPr/>
          </p:nvCxnSpPr>
          <p:spPr>
            <a:xfrm>
              <a:off x="2692401" y="3793067"/>
              <a:ext cx="0" cy="18466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/>
            <p:cNvCxnSpPr/>
            <p:nvPr/>
          </p:nvCxnSpPr>
          <p:spPr>
            <a:xfrm>
              <a:off x="2968979" y="3793067"/>
              <a:ext cx="0" cy="18466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/>
            <p:nvPr/>
          </p:nvCxnSpPr>
          <p:spPr>
            <a:xfrm>
              <a:off x="3245557" y="3793067"/>
              <a:ext cx="0" cy="18466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/>
            <p:nvPr/>
          </p:nvCxnSpPr>
          <p:spPr>
            <a:xfrm>
              <a:off x="3522133" y="3793067"/>
              <a:ext cx="0" cy="18466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2" name="Group 121"/>
          <p:cNvGrpSpPr/>
          <p:nvPr/>
        </p:nvGrpSpPr>
        <p:grpSpPr>
          <a:xfrm>
            <a:off x="2652282" y="5625333"/>
            <a:ext cx="1659466" cy="45719"/>
            <a:chOff x="1862667" y="3793067"/>
            <a:chExt cx="1659466" cy="184666"/>
          </a:xfrm>
        </p:grpSpPr>
        <p:cxnSp>
          <p:nvCxnSpPr>
            <p:cNvPr id="123" name="Straight Connector 122"/>
            <p:cNvCxnSpPr/>
            <p:nvPr/>
          </p:nvCxnSpPr>
          <p:spPr>
            <a:xfrm>
              <a:off x="1862667" y="3793067"/>
              <a:ext cx="0" cy="18466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/>
            <p:nvPr/>
          </p:nvCxnSpPr>
          <p:spPr>
            <a:xfrm>
              <a:off x="2139245" y="3793067"/>
              <a:ext cx="0" cy="18466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/>
            <p:nvPr/>
          </p:nvCxnSpPr>
          <p:spPr>
            <a:xfrm>
              <a:off x="2415823" y="3793067"/>
              <a:ext cx="0" cy="18466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/>
            <p:nvPr/>
          </p:nvCxnSpPr>
          <p:spPr>
            <a:xfrm>
              <a:off x="2692401" y="3793067"/>
              <a:ext cx="0" cy="18466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/>
            <p:cNvCxnSpPr/>
            <p:nvPr/>
          </p:nvCxnSpPr>
          <p:spPr>
            <a:xfrm>
              <a:off x="2968979" y="3793067"/>
              <a:ext cx="0" cy="18466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/>
            <p:nvPr/>
          </p:nvCxnSpPr>
          <p:spPr>
            <a:xfrm>
              <a:off x="3245557" y="3793067"/>
              <a:ext cx="0" cy="18466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/>
            <p:cNvCxnSpPr/>
            <p:nvPr/>
          </p:nvCxnSpPr>
          <p:spPr>
            <a:xfrm>
              <a:off x="3522133" y="3793067"/>
              <a:ext cx="0" cy="18466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0" name="Group 129"/>
          <p:cNvGrpSpPr/>
          <p:nvPr/>
        </p:nvGrpSpPr>
        <p:grpSpPr>
          <a:xfrm rot="5400000">
            <a:off x="3678479" y="4500452"/>
            <a:ext cx="1659466" cy="45719"/>
            <a:chOff x="1862667" y="3793067"/>
            <a:chExt cx="1659466" cy="184666"/>
          </a:xfrm>
        </p:grpSpPr>
        <p:cxnSp>
          <p:nvCxnSpPr>
            <p:cNvPr id="131" name="Straight Connector 130"/>
            <p:cNvCxnSpPr/>
            <p:nvPr/>
          </p:nvCxnSpPr>
          <p:spPr>
            <a:xfrm>
              <a:off x="1862667" y="3793067"/>
              <a:ext cx="0" cy="18466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/>
            <p:cNvCxnSpPr/>
            <p:nvPr/>
          </p:nvCxnSpPr>
          <p:spPr>
            <a:xfrm>
              <a:off x="2139245" y="3793067"/>
              <a:ext cx="0" cy="18466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/>
            <p:cNvCxnSpPr/>
            <p:nvPr/>
          </p:nvCxnSpPr>
          <p:spPr>
            <a:xfrm>
              <a:off x="2415823" y="3793067"/>
              <a:ext cx="0" cy="18466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/>
            <p:cNvCxnSpPr/>
            <p:nvPr/>
          </p:nvCxnSpPr>
          <p:spPr>
            <a:xfrm>
              <a:off x="2692401" y="3793067"/>
              <a:ext cx="0" cy="18466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/>
            <p:cNvCxnSpPr/>
            <p:nvPr/>
          </p:nvCxnSpPr>
          <p:spPr>
            <a:xfrm>
              <a:off x="2968979" y="3793067"/>
              <a:ext cx="0" cy="18466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/>
            <p:cNvCxnSpPr/>
            <p:nvPr/>
          </p:nvCxnSpPr>
          <p:spPr>
            <a:xfrm>
              <a:off x="3245557" y="3793067"/>
              <a:ext cx="0" cy="18466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/>
            <p:cNvCxnSpPr/>
            <p:nvPr/>
          </p:nvCxnSpPr>
          <p:spPr>
            <a:xfrm>
              <a:off x="3522133" y="3793067"/>
              <a:ext cx="0" cy="18466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0" name="Straight Arrow Connector 139"/>
          <p:cNvCxnSpPr/>
          <p:nvPr/>
        </p:nvCxnSpPr>
        <p:spPr>
          <a:xfrm flipH="1" flipV="1">
            <a:off x="4130552" y="3400793"/>
            <a:ext cx="399163" cy="2182803"/>
          </a:xfrm>
          <a:prstGeom prst="straightConnector1">
            <a:avLst/>
          </a:prstGeom>
          <a:ln w="762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TextBox 142"/>
          <p:cNvSpPr txBox="1"/>
          <p:nvPr/>
        </p:nvSpPr>
        <p:spPr>
          <a:xfrm>
            <a:off x="2814415" y="3590875"/>
            <a:ext cx="12907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000" b="1">
                <a:solidFill>
                  <a:srgbClr val="00B0F0"/>
                </a:solidFill>
              </a:rPr>
              <a:t>C+D (-1, 8)</a:t>
            </a:r>
          </a:p>
        </p:txBody>
      </p:sp>
      <p:sp>
        <p:nvSpPr>
          <p:cNvPr id="144" name="TextBox 143"/>
          <p:cNvSpPr txBox="1"/>
          <p:nvPr/>
        </p:nvSpPr>
        <p:spPr>
          <a:xfrm>
            <a:off x="5008678" y="5076379"/>
            <a:ext cx="9220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000" b="1"/>
              <a:t>C (2, 3)</a:t>
            </a:r>
          </a:p>
        </p:txBody>
      </p:sp>
      <p:sp>
        <p:nvSpPr>
          <p:cNvPr id="145" name="TextBox 144"/>
          <p:cNvSpPr txBox="1"/>
          <p:nvPr/>
        </p:nvSpPr>
        <p:spPr>
          <a:xfrm>
            <a:off x="4773032" y="3897016"/>
            <a:ext cx="10262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000" b="1"/>
              <a:t>D (-3, 5)</a:t>
            </a:r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5AB9BA8D-4382-EC36-ED1B-2E766961BAE4}"/>
              </a:ext>
            </a:extLst>
          </p:cNvPr>
          <p:cNvCxnSpPr/>
          <p:nvPr/>
        </p:nvCxnSpPr>
        <p:spPr>
          <a:xfrm flipH="1" flipV="1">
            <a:off x="3568205" y="4203740"/>
            <a:ext cx="932001" cy="1392556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7AEF0CE1-3444-1555-A2F8-2FEAD64D825C}"/>
              </a:ext>
            </a:extLst>
          </p:cNvPr>
          <p:cNvSpPr txBox="1"/>
          <p:nvPr/>
        </p:nvSpPr>
        <p:spPr>
          <a:xfrm>
            <a:off x="2903851" y="4791026"/>
            <a:ext cx="10262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000" b="1"/>
              <a:t>D (-3, 5)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0D95340-E792-802A-98F5-71D33879C62D}"/>
              </a:ext>
            </a:extLst>
          </p:cNvPr>
          <p:cNvSpPr/>
          <p:nvPr/>
        </p:nvSpPr>
        <p:spPr>
          <a:xfrm>
            <a:off x="149882" y="137147"/>
            <a:ext cx="371133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4400"/>
              <a:t>Vector</a:t>
            </a:r>
            <a:r>
              <a:rPr lang="en-US" altLang="en-US" sz="4400">
                <a:solidFill>
                  <a:srgbClr val="00B0F0"/>
                </a:solidFill>
              </a:rPr>
              <a:t> addition</a:t>
            </a:r>
          </a:p>
        </p:txBody>
      </p:sp>
    </p:spTree>
    <p:extLst>
      <p:ext uri="{BB962C8B-B14F-4D97-AF65-F5344CB8AC3E}">
        <p14:creationId xmlns:p14="http://schemas.microsoft.com/office/powerpoint/2010/main" val="7111756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5EF97BB-57E1-41D8-9E06-242D0F5F03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7897" y="2176562"/>
            <a:ext cx="6148206" cy="377350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650947E-6D87-4C73-8488-E78E1A8C5229}"/>
              </a:ext>
            </a:extLst>
          </p:cNvPr>
          <p:cNvSpPr txBox="1"/>
          <p:nvPr/>
        </p:nvSpPr>
        <p:spPr>
          <a:xfrm>
            <a:off x="186475" y="1566121"/>
            <a:ext cx="39876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>
                <a:solidFill>
                  <a:schemeClr val="bg1">
                    <a:lumMod val="65000"/>
                  </a:schemeClr>
                </a:solidFill>
              </a:rPr>
              <a:t>https://www.geogebra.org/m/ty53wFpP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577F6D-0303-4073-A8B3-C666DFD7FD95}"/>
              </a:ext>
            </a:extLst>
          </p:cNvPr>
          <p:cNvSpPr txBox="1"/>
          <p:nvPr/>
        </p:nvSpPr>
        <p:spPr>
          <a:xfrm>
            <a:off x="135780" y="1118371"/>
            <a:ext cx="387082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2400"/>
              <a:t>Let’s try this out interactively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3B5C106-900C-EC18-5352-5FE0B91AC345}"/>
              </a:ext>
            </a:extLst>
          </p:cNvPr>
          <p:cNvSpPr/>
          <p:nvPr/>
        </p:nvSpPr>
        <p:spPr>
          <a:xfrm>
            <a:off x="149882" y="137147"/>
            <a:ext cx="371133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4400"/>
              <a:t>Vector</a:t>
            </a:r>
            <a:r>
              <a:rPr lang="en-US" altLang="en-US" sz="4400">
                <a:solidFill>
                  <a:srgbClr val="00B0F0"/>
                </a:solidFill>
              </a:rPr>
              <a:t> addition</a:t>
            </a:r>
          </a:p>
        </p:txBody>
      </p:sp>
    </p:spTree>
    <p:extLst>
      <p:ext uri="{BB962C8B-B14F-4D97-AF65-F5344CB8AC3E}">
        <p14:creationId xmlns:p14="http://schemas.microsoft.com/office/powerpoint/2010/main" val="25948598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97322" y="1132588"/>
            <a:ext cx="472514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3200"/>
              <a:t>Operator overloading for +</a:t>
            </a:r>
            <a:endParaRPr lang="en-SG" sz="3200"/>
          </a:p>
        </p:txBody>
      </p:sp>
      <p:sp>
        <p:nvSpPr>
          <p:cNvPr id="8" name="Rectangle 7"/>
          <p:cNvSpPr/>
          <p:nvPr/>
        </p:nvSpPr>
        <p:spPr>
          <a:xfrm>
            <a:off x="297319" y="3315064"/>
            <a:ext cx="529997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2800"/>
              <a:t>This allows you write code like this:</a:t>
            </a:r>
            <a:endParaRPr lang="en-SG" sz="2800"/>
          </a:p>
        </p:txBody>
      </p:sp>
      <p:sp>
        <p:nvSpPr>
          <p:cNvPr id="9" name="Rectangle 8"/>
          <p:cNvSpPr/>
          <p:nvPr/>
        </p:nvSpPr>
        <p:spPr>
          <a:xfrm rot="21184571">
            <a:off x="4830810" y="5300861"/>
            <a:ext cx="3766678" cy="83099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altLang="en-US" sz="2400" b="1"/>
              <a:t>You should be able to figure out vector subtraction!</a:t>
            </a:r>
            <a:endParaRPr lang="en-SG" sz="240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1622" y="4018363"/>
            <a:ext cx="5003271" cy="97726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FBF7D9C-A485-1C90-10F2-AE10E4DAE9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232" y="1969013"/>
            <a:ext cx="7542053" cy="116597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2869081-7E6C-B61A-9203-4442644DEF1A}"/>
              </a:ext>
            </a:extLst>
          </p:cNvPr>
          <p:cNvSpPr/>
          <p:nvPr/>
        </p:nvSpPr>
        <p:spPr>
          <a:xfrm>
            <a:off x="149882" y="137147"/>
            <a:ext cx="371133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4400"/>
              <a:t>Vector</a:t>
            </a:r>
            <a:r>
              <a:rPr lang="en-US" altLang="en-US" sz="4400">
                <a:solidFill>
                  <a:srgbClr val="00B0F0"/>
                </a:solidFill>
              </a:rPr>
              <a:t> addition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036CE28-60C3-E2C1-CCC7-277AADF5A76B}"/>
              </a:ext>
            </a:extLst>
          </p:cNvPr>
          <p:cNvGrpSpPr/>
          <p:nvPr/>
        </p:nvGrpSpPr>
        <p:grpSpPr>
          <a:xfrm>
            <a:off x="968380" y="4632070"/>
            <a:ext cx="3048527" cy="1132241"/>
            <a:chOff x="968380" y="4632070"/>
            <a:chExt cx="3048527" cy="1132241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FBF24FA1-718A-E927-E684-6E720B665E80}"/>
                </a:ext>
              </a:extLst>
            </p:cNvPr>
            <p:cNvSpPr/>
            <p:nvPr/>
          </p:nvSpPr>
          <p:spPr>
            <a:xfrm>
              <a:off x="1841622" y="4632070"/>
              <a:ext cx="1302045" cy="363560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D4085E7A-7263-E3B3-C01A-C7BBA5D64381}"/>
                </a:ext>
              </a:extLst>
            </p:cNvPr>
            <p:cNvCxnSpPr>
              <a:stCxn id="3" idx="2"/>
            </p:cNvCxnSpPr>
            <p:nvPr/>
          </p:nvCxnSpPr>
          <p:spPr>
            <a:xfrm>
              <a:off x="2492645" y="4995630"/>
              <a:ext cx="10275" cy="437374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9601752-242A-8B0D-49A7-8E3185DB1D57}"/>
                </a:ext>
              </a:extLst>
            </p:cNvPr>
            <p:cNvSpPr txBox="1"/>
            <p:nvPr/>
          </p:nvSpPr>
          <p:spPr>
            <a:xfrm>
              <a:off x="968380" y="5394979"/>
              <a:ext cx="30485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rgbClr val="C00000"/>
                  </a:solidFill>
                </a:rPr>
                <a:t>A class that you will write later</a:t>
              </a:r>
              <a:endParaRPr lang="en-SG">
                <a:solidFill>
                  <a:srgbClr val="C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044350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515494" y="1091363"/>
            <a:ext cx="119616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4400" b="1"/>
              <a:t>a </a:t>
            </a:r>
            <a:r>
              <a:rPr lang="en-US" altLang="en-US" sz="4400"/>
              <a:t>-</a:t>
            </a:r>
            <a:r>
              <a:rPr lang="en-US" altLang="en-US" sz="4400" b="1"/>
              <a:t> b</a:t>
            </a:r>
          </a:p>
        </p:txBody>
      </p:sp>
      <p:grpSp>
        <p:nvGrpSpPr>
          <p:cNvPr id="6" name="Group 7"/>
          <p:cNvGrpSpPr>
            <a:grpSpLocks/>
          </p:cNvGrpSpPr>
          <p:nvPr/>
        </p:nvGrpSpPr>
        <p:grpSpPr bwMode="auto">
          <a:xfrm>
            <a:off x="4146021" y="2434166"/>
            <a:ext cx="2895600" cy="914400"/>
            <a:chOff x="2232" y="2539"/>
            <a:chExt cx="1824" cy="576"/>
          </a:xfrm>
        </p:grpSpPr>
        <p:sp>
          <p:nvSpPr>
            <p:cNvPr id="7" name="Line 8"/>
            <p:cNvSpPr>
              <a:spLocks noChangeShapeType="1"/>
            </p:cNvSpPr>
            <p:nvPr/>
          </p:nvSpPr>
          <p:spPr bwMode="auto">
            <a:xfrm>
              <a:off x="2232" y="2539"/>
              <a:ext cx="1824" cy="57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SG"/>
            </a:p>
          </p:txBody>
        </p:sp>
        <p:sp>
          <p:nvSpPr>
            <p:cNvPr id="8" name="Text Box 9"/>
            <p:cNvSpPr txBox="1">
              <a:spLocks noChangeArrowheads="1"/>
            </p:cNvSpPr>
            <p:nvPr/>
          </p:nvSpPr>
          <p:spPr bwMode="auto">
            <a:xfrm>
              <a:off x="3000" y="2541"/>
              <a:ext cx="223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 cap="sq">
                  <a:solidFill>
                    <a:srgbClr val="000000"/>
                  </a:solidFill>
                  <a:miter lim="800000"/>
                  <a:headEnd/>
                  <a:tailEnd type="none" w="lg" len="med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2700">
                  <a:solidFill>
                    <a:srgbClr val="003399"/>
                  </a:solidFill>
                  <a:latin typeface="Trebuchet MS" panose="020B0603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rgbClr val="003399"/>
                  </a:solidFill>
                  <a:latin typeface="Trebuchet MS" panose="020B0603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rgbClr val="003399"/>
                  </a:solidFill>
                  <a:latin typeface="Trebuchet MS" panose="020B0603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rgbClr val="003399"/>
                  </a:solidFill>
                  <a:latin typeface="Trebuchet MS" panose="020B0603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399"/>
                  </a:solidFill>
                  <a:latin typeface="Trebuchet MS" panose="020B0603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399"/>
                  </a:solidFill>
                  <a:latin typeface="Trebuchet MS" panose="020B0603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399"/>
                  </a:solidFill>
                  <a:latin typeface="Trebuchet MS" panose="020B0603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399"/>
                  </a:solidFill>
                  <a:latin typeface="Trebuchet MS" panose="020B0603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399"/>
                  </a:solidFill>
                  <a:latin typeface="Trebuchet MS" panose="020B0603020202020204" pitchFamily="34" charset="0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en-US" sz="1800" b="1">
                  <a:solidFill>
                    <a:schemeClr val="tx1"/>
                  </a:solidFill>
                  <a:latin typeface="Arial" panose="020B0604020202020204" pitchFamily="34" charset="0"/>
                </a:rPr>
                <a:t>b</a:t>
              </a:r>
            </a:p>
          </p:txBody>
        </p:sp>
      </p:grpSp>
      <p:grpSp>
        <p:nvGrpSpPr>
          <p:cNvPr id="9" name="Group 10"/>
          <p:cNvGrpSpPr>
            <a:grpSpLocks/>
          </p:cNvGrpSpPr>
          <p:nvPr/>
        </p:nvGrpSpPr>
        <p:grpSpPr bwMode="auto">
          <a:xfrm>
            <a:off x="2649008" y="2434166"/>
            <a:ext cx="1527175" cy="1984375"/>
            <a:chOff x="1289" y="2539"/>
            <a:chExt cx="962" cy="1250"/>
          </a:xfrm>
        </p:grpSpPr>
        <p:sp>
          <p:nvSpPr>
            <p:cNvPr id="10" name="Line 11"/>
            <p:cNvSpPr>
              <a:spLocks noChangeShapeType="1"/>
            </p:cNvSpPr>
            <p:nvPr/>
          </p:nvSpPr>
          <p:spPr bwMode="auto">
            <a:xfrm flipV="1">
              <a:off x="1289" y="2539"/>
              <a:ext cx="962" cy="125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SG"/>
            </a:p>
          </p:txBody>
        </p:sp>
        <p:sp>
          <p:nvSpPr>
            <p:cNvPr id="11" name="Text Box 12"/>
            <p:cNvSpPr txBox="1">
              <a:spLocks noChangeArrowheads="1"/>
            </p:cNvSpPr>
            <p:nvPr/>
          </p:nvSpPr>
          <p:spPr bwMode="auto">
            <a:xfrm>
              <a:off x="1546" y="2973"/>
              <a:ext cx="21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 cap="sq">
                  <a:solidFill>
                    <a:srgbClr val="000000"/>
                  </a:solidFill>
                  <a:miter lim="800000"/>
                  <a:headEnd/>
                  <a:tailEnd type="none" w="lg" len="med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2700">
                  <a:solidFill>
                    <a:srgbClr val="003399"/>
                  </a:solidFill>
                  <a:latin typeface="Trebuchet MS" panose="020B0603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rgbClr val="003399"/>
                  </a:solidFill>
                  <a:latin typeface="Trebuchet MS" panose="020B0603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rgbClr val="003399"/>
                  </a:solidFill>
                  <a:latin typeface="Trebuchet MS" panose="020B0603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rgbClr val="003399"/>
                  </a:solidFill>
                  <a:latin typeface="Trebuchet MS" panose="020B0603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399"/>
                  </a:solidFill>
                  <a:latin typeface="Trebuchet MS" panose="020B0603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399"/>
                  </a:solidFill>
                  <a:latin typeface="Trebuchet MS" panose="020B0603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399"/>
                  </a:solidFill>
                  <a:latin typeface="Trebuchet MS" panose="020B0603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399"/>
                  </a:solidFill>
                  <a:latin typeface="Trebuchet MS" panose="020B0603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399"/>
                  </a:solidFill>
                  <a:latin typeface="Trebuchet MS" panose="020B0603020202020204" pitchFamily="34" charset="0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en-US" sz="1800" b="1">
                  <a:solidFill>
                    <a:schemeClr val="tx1"/>
                  </a:solidFill>
                  <a:latin typeface="Arial" panose="020B0604020202020204" pitchFamily="34" charset="0"/>
                </a:rPr>
                <a:t>a</a:t>
              </a:r>
            </a:p>
          </p:txBody>
        </p:sp>
      </p:grpSp>
      <p:grpSp>
        <p:nvGrpSpPr>
          <p:cNvPr id="12" name="Group 13"/>
          <p:cNvGrpSpPr>
            <a:grpSpLocks/>
          </p:cNvGrpSpPr>
          <p:nvPr/>
        </p:nvGrpSpPr>
        <p:grpSpPr bwMode="auto">
          <a:xfrm>
            <a:off x="2661708" y="3343804"/>
            <a:ext cx="4381500" cy="1089025"/>
            <a:chOff x="1297" y="3112"/>
            <a:chExt cx="2760" cy="686"/>
          </a:xfrm>
        </p:grpSpPr>
        <p:sp>
          <p:nvSpPr>
            <p:cNvPr id="13" name="Line 14"/>
            <p:cNvSpPr>
              <a:spLocks noChangeShapeType="1"/>
            </p:cNvSpPr>
            <p:nvPr/>
          </p:nvSpPr>
          <p:spPr bwMode="auto">
            <a:xfrm flipV="1">
              <a:off x="1297" y="3112"/>
              <a:ext cx="2760" cy="686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SG"/>
            </a:p>
          </p:txBody>
        </p:sp>
        <p:sp>
          <p:nvSpPr>
            <p:cNvPr id="14" name="Text Box 15"/>
            <p:cNvSpPr txBox="1">
              <a:spLocks noChangeArrowheads="1"/>
            </p:cNvSpPr>
            <p:nvPr/>
          </p:nvSpPr>
          <p:spPr bwMode="auto">
            <a:xfrm>
              <a:off x="2544" y="3431"/>
              <a:ext cx="52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 cap="sq">
                  <a:solidFill>
                    <a:srgbClr val="000000"/>
                  </a:solidFill>
                  <a:miter lim="800000"/>
                  <a:headEnd/>
                  <a:tailEnd type="none" w="lg" len="med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2700">
                  <a:solidFill>
                    <a:srgbClr val="003399"/>
                  </a:solidFill>
                  <a:latin typeface="Trebuchet MS" panose="020B0603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rgbClr val="003399"/>
                  </a:solidFill>
                  <a:latin typeface="Trebuchet MS" panose="020B0603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rgbClr val="003399"/>
                  </a:solidFill>
                  <a:latin typeface="Trebuchet MS" panose="020B0603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rgbClr val="003399"/>
                  </a:solidFill>
                  <a:latin typeface="Trebuchet MS" panose="020B0603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399"/>
                  </a:solidFill>
                  <a:latin typeface="Trebuchet MS" panose="020B0603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399"/>
                  </a:solidFill>
                  <a:latin typeface="Trebuchet MS" panose="020B0603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399"/>
                  </a:solidFill>
                  <a:latin typeface="Trebuchet MS" panose="020B0603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399"/>
                  </a:solidFill>
                  <a:latin typeface="Trebuchet MS" panose="020B0603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399"/>
                  </a:solidFill>
                  <a:latin typeface="Trebuchet MS" panose="020B0603020202020204" pitchFamily="34" charset="0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en-US" sz="1800" b="1">
                  <a:solidFill>
                    <a:schemeClr val="tx1"/>
                  </a:solidFill>
                  <a:latin typeface="Arial" panose="020B0604020202020204" pitchFamily="34" charset="0"/>
                </a:rPr>
                <a:t>a + b</a:t>
              </a:r>
            </a:p>
          </p:txBody>
        </p:sp>
      </p:grpSp>
      <p:sp>
        <p:nvSpPr>
          <p:cNvPr id="15" name="Line 11"/>
          <p:cNvSpPr>
            <a:spLocks noChangeShapeType="1"/>
          </p:cNvSpPr>
          <p:nvPr/>
        </p:nvSpPr>
        <p:spPr bwMode="auto">
          <a:xfrm flipV="1">
            <a:off x="2661707" y="4407429"/>
            <a:ext cx="3175" cy="697971"/>
          </a:xfrm>
          <a:prstGeom prst="line">
            <a:avLst/>
          </a:prstGeom>
          <a:noFill/>
          <a:ln w="38100">
            <a:solidFill>
              <a:srgbClr val="00B05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SG"/>
          </a:p>
        </p:txBody>
      </p:sp>
      <p:sp>
        <p:nvSpPr>
          <p:cNvPr id="16" name="Text Box 12"/>
          <p:cNvSpPr txBox="1">
            <a:spLocks noChangeArrowheads="1"/>
          </p:cNvSpPr>
          <p:nvPr/>
        </p:nvSpPr>
        <p:spPr bwMode="auto">
          <a:xfrm>
            <a:off x="1646500" y="5158317"/>
            <a:ext cx="203041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 cap="sq">
                <a:solidFill>
                  <a:srgbClr val="000000"/>
                </a:solidFill>
                <a:miter lim="800000"/>
                <a:headEnd/>
                <a:tailEnd type="none" w="lg" len="med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700">
                <a:solidFill>
                  <a:srgbClr val="003399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rgbClr val="003399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rgbClr val="003399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rgbClr val="003399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rgbClr val="003399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399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399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399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399"/>
                </a:solidFill>
                <a:latin typeface="Trebuchet MS" panose="020B0603020202020204" pitchFamily="34" charset="0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en-US" sz="1800" b="1">
                <a:solidFill>
                  <a:srgbClr val="00B050"/>
                </a:solidFill>
                <a:latin typeface="Arial" panose="020B0604020202020204" pitchFamily="34" charset="0"/>
              </a:rPr>
              <a:t>Starting Position</a:t>
            </a:r>
          </a:p>
        </p:txBody>
      </p:sp>
      <p:sp>
        <p:nvSpPr>
          <p:cNvPr id="17" name="Line 8"/>
          <p:cNvSpPr>
            <a:spLocks noChangeShapeType="1"/>
          </p:cNvSpPr>
          <p:nvPr/>
        </p:nvSpPr>
        <p:spPr bwMode="auto">
          <a:xfrm flipH="1" flipV="1">
            <a:off x="4339696" y="1616604"/>
            <a:ext cx="2879725" cy="909637"/>
          </a:xfrm>
          <a:prstGeom prst="line">
            <a:avLst/>
          </a:prstGeom>
          <a:noFill/>
          <a:ln w="38100">
            <a:solidFill>
              <a:srgbClr val="7030A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SG"/>
          </a:p>
        </p:txBody>
      </p:sp>
      <p:sp>
        <p:nvSpPr>
          <p:cNvPr id="18" name="Text Box 9"/>
          <p:cNvSpPr txBox="1">
            <a:spLocks noChangeArrowheads="1"/>
          </p:cNvSpPr>
          <p:nvPr/>
        </p:nvSpPr>
        <p:spPr bwMode="auto">
          <a:xfrm>
            <a:off x="5543021" y="1616604"/>
            <a:ext cx="4016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 cap="sq">
                <a:solidFill>
                  <a:srgbClr val="000000"/>
                </a:solidFill>
                <a:miter lim="800000"/>
                <a:headEnd/>
                <a:tailEnd type="none" w="lg" len="med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700">
                <a:solidFill>
                  <a:srgbClr val="003399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rgbClr val="003399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rgbClr val="003399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rgbClr val="003399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rgbClr val="003399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399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399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399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399"/>
                </a:solidFill>
                <a:latin typeface="Trebuchet MS" panose="020B0603020202020204" pitchFamily="34" charset="0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en-US" sz="1800" b="1">
                <a:solidFill>
                  <a:schemeClr val="tx1"/>
                </a:solidFill>
                <a:latin typeface="Arial" panose="020B0604020202020204" pitchFamily="34" charset="0"/>
              </a:rPr>
              <a:t>-b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B9AF344-ABFF-0E67-32E9-B8BDF2EBF41B}"/>
              </a:ext>
            </a:extLst>
          </p:cNvPr>
          <p:cNvSpPr/>
          <p:nvPr/>
        </p:nvSpPr>
        <p:spPr>
          <a:xfrm>
            <a:off x="149882" y="137147"/>
            <a:ext cx="441383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4400"/>
              <a:t>Vector</a:t>
            </a:r>
            <a:r>
              <a:rPr lang="en-US" altLang="en-US" sz="4400">
                <a:solidFill>
                  <a:srgbClr val="00B0F0"/>
                </a:solidFill>
              </a:rPr>
              <a:t> subtraction</a:t>
            </a:r>
          </a:p>
        </p:txBody>
      </p:sp>
    </p:spTree>
    <p:extLst>
      <p:ext uri="{BB962C8B-B14F-4D97-AF65-F5344CB8AC3E}">
        <p14:creationId xmlns:p14="http://schemas.microsoft.com/office/powerpoint/2010/main" val="3217448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7">
            <a:extLst>
              <a:ext uri="{FF2B5EF4-FFF2-40B4-BE49-F238E27FC236}">
                <a16:creationId xmlns:a16="http://schemas.microsoft.com/office/drawing/2014/main" id="{525B3D78-A396-7675-4DE7-DFEF6BA84D20}"/>
              </a:ext>
            </a:extLst>
          </p:cNvPr>
          <p:cNvGrpSpPr>
            <a:grpSpLocks/>
          </p:cNvGrpSpPr>
          <p:nvPr/>
        </p:nvGrpSpPr>
        <p:grpSpPr bwMode="auto">
          <a:xfrm>
            <a:off x="3686817" y="3052755"/>
            <a:ext cx="2895600" cy="914400"/>
            <a:chOff x="2232" y="2539"/>
            <a:chExt cx="1824" cy="576"/>
          </a:xfrm>
        </p:grpSpPr>
        <p:sp>
          <p:nvSpPr>
            <p:cNvPr id="3" name="Line 8">
              <a:extLst>
                <a:ext uri="{FF2B5EF4-FFF2-40B4-BE49-F238E27FC236}">
                  <a16:creationId xmlns:a16="http://schemas.microsoft.com/office/drawing/2014/main" id="{C6FC3DD0-C4C7-81A0-2DDF-6C5648458F6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32" y="2539"/>
              <a:ext cx="1824" cy="57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SG"/>
            </a:p>
          </p:txBody>
        </p:sp>
        <p:sp>
          <p:nvSpPr>
            <p:cNvPr id="17" name="Text Box 9">
              <a:extLst>
                <a:ext uri="{FF2B5EF4-FFF2-40B4-BE49-F238E27FC236}">
                  <a16:creationId xmlns:a16="http://schemas.microsoft.com/office/drawing/2014/main" id="{FA6C23E9-92C8-A14C-6381-0982378A61D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00" y="2541"/>
              <a:ext cx="223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 cap="sq">
                  <a:solidFill>
                    <a:srgbClr val="000000"/>
                  </a:solidFill>
                  <a:miter lim="800000"/>
                  <a:headEnd/>
                  <a:tailEnd type="none" w="lg" len="med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2700">
                  <a:solidFill>
                    <a:srgbClr val="003399"/>
                  </a:solidFill>
                  <a:latin typeface="Trebuchet MS" panose="020B0603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rgbClr val="003399"/>
                  </a:solidFill>
                  <a:latin typeface="Trebuchet MS" panose="020B0603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rgbClr val="003399"/>
                  </a:solidFill>
                  <a:latin typeface="Trebuchet MS" panose="020B0603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rgbClr val="003399"/>
                  </a:solidFill>
                  <a:latin typeface="Trebuchet MS" panose="020B0603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399"/>
                  </a:solidFill>
                  <a:latin typeface="Trebuchet MS" panose="020B0603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399"/>
                  </a:solidFill>
                  <a:latin typeface="Trebuchet MS" panose="020B0603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399"/>
                  </a:solidFill>
                  <a:latin typeface="Trebuchet MS" panose="020B0603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399"/>
                  </a:solidFill>
                  <a:latin typeface="Trebuchet MS" panose="020B0603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399"/>
                  </a:solidFill>
                  <a:latin typeface="Trebuchet MS" panose="020B0603020202020204" pitchFamily="34" charset="0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en-US" sz="1800" b="1">
                  <a:solidFill>
                    <a:schemeClr val="tx1"/>
                  </a:solidFill>
                  <a:latin typeface="Arial" panose="020B0604020202020204" pitchFamily="34" charset="0"/>
                </a:rPr>
                <a:t>b</a:t>
              </a:r>
            </a:p>
          </p:txBody>
        </p:sp>
      </p:grpSp>
      <p:grpSp>
        <p:nvGrpSpPr>
          <p:cNvPr id="18" name="Group 10">
            <a:extLst>
              <a:ext uri="{FF2B5EF4-FFF2-40B4-BE49-F238E27FC236}">
                <a16:creationId xmlns:a16="http://schemas.microsoft.com/office/drawing/2014/main" id="{20BCA85D-ABDD-5505-BDF2-881FF91BABC4}"/>
              </a:ext>
            </a:extLst>
          </p:cNvPr>
          <p:cNvGrpSpPr>
            <a:grpSpLocks/>
          </p:cNvGrpSpPr>
          <p:nvPr/>
        </p:nvGrpSpPr>
        <p:grpSpPr bwMode="auto">
          <a:xfrm>
            <a:off x="2172870" y="3044288"/>
            <a:ext cx="1527175" cy="1984375"/>
            <a:chOff x="1289" y="2539"/>
            <a:chExt cx="962" cy="1250"/>
          </a:xfrm>
        </p:grpSpPr>
        <p:sp>
          <p:nvSpPr>
            <p:cNvPr id="19" name="Line 11">
              <a:extLst>
                <a:ext uri="{FF2B5EF4-FFF2-40B4-BE49-F238E27FC236}">
                  <a16:creationId xmlns:a16="http://schemas.microsoft.com/office/drawing/2014/main" id="{7B5953E7-F58B-A379-F41F-2FAE3E96ECF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89" y="2539"/>
              <a:ext cx="962" cy="125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SG"/>
            </a:p>
          </p:txBody>
        </p:sp>
        <p:sp>
          <p:nvSpPr>
            <p:cNvPr id="20" name="Text Box 12">
              <a:extLst>
                <a:ext uri="{FF2B5EF4-FFF2-40B4-BE49-F238E27FC236}">
                  <a16:creationId xmlns:a16="http://schemas.microsoft.com/office/drawing/2014/main" id="{7206B86E-C399-A361-D894-F23AF1E9816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46" y="2973"/>
              <a:ext cx="21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 cap="sq">
                  <a:solidFill>
                    <a:srgbClr val="000000"/>
                  </a:solidFill>
                  <a:miter lim="800000"/>
                  <a:headEnd/>
                  <a:tailEnd type="none" w="lg" len="med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2700">
                  <a:solidFill>
                    <a:srgbClr val="003399"/>
                  </a:solidFill>
                  <a:latin typeface="Trebuchet MS" panose="020B0603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rgbClr val="003399"/>
                  </a:solidFill>
                  <a:latin typeface="Trebuchet MS" panose="020B0603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rgbClr val="003399"/>
                  </a:solidFill>
                  <a:latin typeface="Trebuchet MS" panose="020B0603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rgbClr val="003399"/>
                  </a:solidFill>
                  <a:latin typeface="Trebuchet MS" panose="020B0603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399"/>
                  </a:solidFill>
                  <a:latin typeface="Trebuchet MS" panose="020B0603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399"/>
                  </a:solidFill>
                  <a:latin typeface="Trebuchet MS" panose="020B0603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399"/>
                  </a:solidFill>
                  <a:latin typeface="Trebuchet MS" panose="020B0603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399"/>
                  </a:solidFill>
                  <a:latin typeface="Trebuchet MS" panose="020B0603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399"/>
                  </a:solidFill>
                  <a:latin typeface="Trebuchet MS" panose="020B0603020202020204" pitchFamily="34" charset="0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en-US" sz="1800" b="1">
                  <a:solidFill>
                    <a:schemeClr val="tx1"/>
                  </a:solidFill>
                  <a:latin typeface="Arial" panose="020B0604020202020204" pitchFamily="34" charset="0"/>
                </a:rPr>
                <a:t>a</a:t>
              </a:r>
            </a:p>
          </p:txBody>
        </p:sp>
      </p:grpSp>
      <p:sp>
        <p:nvSpPr>
          <p:cNvPr id="21" name="Line 8">
            <a:extLst>
              <a:ext uri="{FF2B5EF4-FFF2-40B4-BE49-F238E27FC236}">
                <a16:creationId xmlns:a16="http://schemas.microsoft.com/office/drawing/2014/main" id="{3A98C865-BDE0-BCA3-8785-E2D8F6DFF38E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864242" y="2151055"/>
            <a:ext cx="2822575" cy="891095"/>
          </a:xfrm>
          <a:prstGeom prst="line">
            <a:avLst/>
          </a:prstGeom>
          <a:noFill/>
          <a:ln w="38100">
            <a:solidFill>
              <a:srgbClr val="00B0F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SG"/>
          </a:p>
        </p:txBody>
      </p:sp>
      <p:sp>
        <p:nvSpPr>
          <p:cNvPr id="22" name="Text Box 9">
            <a:extLst>
              <a:ext uri="{FF2B5EF4-FFF2-40B4-BE49-F238E27FC236}">
                <a16:creationId xmlns:a16="http://schemas.microsoft.com/office/drawing/2014/main" id="{C5243FA8-0110-5CBB-0911-DD55497768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37404" y="2151055"/>
            <a:ext cx="4032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 cap="sq">
                <a:solidFill>
                  <a:srgbClr val="000000"/>
                </a:solidFill>
                <a:miter lim="800000"/>
                <a:headEnd/>
                <a:tailEnd type="none" w="lg" len="med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700">
                <a:solidFill>
                  <a:srgbClr val="003399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rgbClr val="003399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rgbClr val="003399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rgbClr val="003399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rgbClr val="003399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399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399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399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399"/>
                </a:solidFill>
                <a:latin typeface="Trebuchet MS" panose="020B0603020202020204" pitchFamily="34" charset="0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en-US" sz="1800" b="1">
                <a:solidFill>
                  <a:schemeClr val="tx1"/>
                </a:solidFill>
                <a:latin typeface="Arial" panose="020B0604020202020204" pitchFamily="34" charset="0"/>
              </a:rPr>
              <a:t>-b</a:t>
            </a:r>
          </a:p>
        </p:txBody>
      </p:sp>
      <p:grpSp>
        <p:nvGrpSpPr>
          <p:cNvPr id="23" name="Group 13">
            <a:extLst>
              <a:ext uri="{FF2B5EF4-FFF2-40B4-BE49-F238E27FC236}">
                <a16:creationId xmlns:a16="http://schemas.microsoft.com/office/drawing/2014/main" id="{5F8E2B24-2BD4-970E-C7B4-887FF3E8A727}"/>
              </a:ext>
            </a:extLst>
          </p:cNvPr>
          <p:cNvGrpSpPr>
            <a:grpSpLocks/>
          </p:cNvGrpSpPr>
          <p:nvPr/>
        </p:nvGrpSpPr>
        <p:grpSpPr bwMode="auto">
          <a:xfrm>
            <a:off x="860008" y="2139413"/>
            <a:ext cx="1595437" cy="2889250"/>
            <a:chOff x="481" y="1978"/>
            <a:chExt cx="1005" cy="1820"/>
          </a:xfrm>
        </p:grpSpPr>
        <p:sp>
          <p:nvSpPr>
            <p:cNvPr id="24" name="Line 14">
              <a:extLst>
                <a:ext uri="{FF2B5EF4-FFF2-40B4-BE49-F238E27FC236}">
                  <a16:creationId xmlns:a16="http://schemas.microsoft.com/office/drawing/2014/main" id="{DBCD54F7-B0B7-EE00-7A25-1412D9CD4E8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481" y="1978"/>
              <a:ext cx="816" cy="182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SG"/>
            </a:p>
          </p:txBody>
        </p:sp>
        <p:sp>
          <p:nvSpPr>
            <p:cNvPr id="25" name="Text Box 15">
              <a:extLst>
                <a:ext uri="{FF2B5EF4-FFF2-40B4-BE49-F238E27FC236}">
                  <a16:creationId xmlns:a16="http://schemas.microsoft.com/office/drawing/2014/main" id="{8F6C578E-55F2-8F61-75B6-BAA4B76F156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89" y="2658"/>
              <a:ext cx="597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 cap="sq">
                  <a:solidFill>
                    <a:srgbClr val="000000"/>
                  </a:solidFill>
                  <a:miter lim="800000"/>
                  <a:headEnd/>
                  <a:tailEnd type="none" w="lg" len="med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2700">
                  <a:solidFill>
                    <a:srgbClr val="003399"/>
                  </a:solidFill>
                  <a:latin typeface="Trebuchet MS" panose="020B0603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rgbClr val="003399"/>
                  </a:solidFill>
                  <a:latin typeface="Trebuchet MS" panose="020B0603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rgbClr val="003399"/>
                  </a:solidFill>
                  <a:latin typeface="Trebuchet MS" panose="020B0603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rgbClr val="003399"/>
                  </a:solidFill>
                  <a:latin typeface="Trebuchet MS" panose="020B0603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399"/>
                  </a:solidFill>
                  <a:latin typeface="Trebuchet MS" panose="020B0603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399"/>
                  </a:solidFill>
                  <a:latin typeface="Trebuchet MS" panose="020B0603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399"/>
                  </a:solidFill>
                  <a:latin typeface="Trebuchet MS" panose="020B0603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399"/>
                  </a:solidFill>
                  <a:latin typeface="Trebuchet MS" panose="020B0603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399"/>
                  </a:solidFill>
                  <a:latin typeface="Trebuchet MS" panose="020B0603020202020204" pitchFamily="34" charset="0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en-US" sz="1800" b="1">
                  <a:solidFill>
                    <a:schemeClr val="tx1"/>
                  </a:solidFill>
                  <a:latin typeface="Arial" panose="020B0604020202020204" pitchFamily="34" charset="0"/>
                </a:rPr>
                <a:t>a + (-b)</a:t>
              </a:r>
            </a:p>
          </p:txBody>
        </p:sp>
      </p:grpSp>
      <p:sp>
        <p:nvSpPr>
          <p:cNvPr id="26" name="Line 11">
            <a:extLst>
              <a:ext uri="{FF2B5EF4-FFF2-40B4-BE49-F238E27FC236}">
                <a16:creationId xmlns:a16="http://schemas.microsoft.com/office/drawing/2014/main" id="{DBE8A602-406C-3B04-3F76-0E51FBBE769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194037" y="5028663"/>
            <a:ext cx="3175" cy="697971"/>
          </a:xfrm>
          <a:prstGeom prst="line">
            <a:avLst/>
          </a:prstGeom>
          <a:noFill/>
          <a:ln w="38100">
            <a:solidFill>
              <a:srgbClr val="00B05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SG"/>
          </a:p>
        </p:txBody>
      </p:sp>
      <p:sp>
        <p:nvSpPr>
          <p:cNvPr id="27" name="Text Box 12">
            <a:extLst>
              <a:ext uri="{FF2B5EF4-FFF2-40B4-BE49-F238E27FC236}">
                <a16:creationId xmlns:a16="http://schemas.microsoft.com/office/drawing/2014/main" id="{5F45B4F9-D711-28E7-9072-7D649289B6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78830" y="5779551"/>
            <a:ext cx="203041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 cap="sq">
                <a:solidFill>
                  <a:srgbClr val="000000"/>
                </a:solidFill>
                <a:miter lim="800000"/>
                <a:headEnd/>
                <a:tailEnd type="none" w="lg" len="med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700">
                <a:solidFill>
                  <a:srgbClr val="003399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rgbClr val="003399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rgbClr val="003399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rgbClr val="003399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rgbClr val="003399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399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399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399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399"/>
                </a:solidFill>
                <a:latin typeface="Trebuchet MS" panose="020B0603020202020204" pitchFamily="34" charset="0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en-US" sz="1800" b="1">
                <a:solidFill>
                  <a:srgbClr val="00B050"/>
                </a:solidFill>
                <a:latin typeface="Arial" panose="020B0604020202020204" pitchFamily="34" charset="0"/>
              </a:rPr>
              <a:t>Starting Position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B1FBB552-4087-C321-2E57-598BA6BCEB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3482" y="243100"/>
            <a:ext cx="4048095" cy="2030144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673C2F66-F541-F03B-B00C-92D2CD040577}"/>
              </a:ext>
            </a:extLst>
          </p:cNvPr>
          <p:cNvSpPr txBox="1"/>
          <p:nvPr/>
        </p:nvSpPr>
        <p:spPr>
          <a:xfrm>
            <a:off x="4853701" y="2227270"/>
            <a:ext cx="39876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>
                <a:solidFill>
                  <a:schemeClr val="bg1">
                    <a:lumMod val="65000"/>
                  </a:schemeClr>
                </a:solidFill>
              </a:rPr>
              <a:t>https://www.geogebra.org/m/thkzrnqa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5F159E6-AF5C-3D2A-80B3-FFA216B22C2F}"/>
              </a:ext>
            </a:extLst>
          </p:cNvPr>
          <p:cNvSpPr/>
          <p:nvPr/>
        </p:nvSpPr>
        <p:spPr>
          <a:xfrm>
            <a:off x="149882" y="137147"/>
            <a:ext cx="441383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4400"/>
              <a:t>Vector</a:t>
            </a:r>
            <a:r>
              <a:rPr lang="en-US" altLang="en-US" sz="4400">
                <a:solidFill>
                  <a:srgbClr val="00B0F0"/>
                </a:solidFill>
              </a:rPr>
              <a:t> subtraction</a:t>
            </a:r>
          </a:p>
        </p:txBody>
      </p:sp>
    </p:spTree>
    <p:extLst>
      <p:ext uri="{BB962C8B-B14F-4D97-AF65-F5344CB8AC3E}">
        <p14:creationId xmlns:p14="http://schemas.microsoft.com/office/powerpoint/2010/main" val="1030832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NKNOELEADERBOARD" val="1735932111"/>
</p:tagLst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20870</TotalTime>
  <Words>970</Words>
  <Application>Microsoft Office PowerPoint</Application>
  <PresentationFormat>On-screen Show (4:3)</PresentationFormat>
  <Paragraphs>196</Paragraphs>
  <Slides>31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8" baseType="lpstr">
      <vt:lpstr>Arial</vt:lpstr>
      <vt:lpstr>Calibri</vt:lpstr>
      <vt:lpstr>Calibri Light</vt:lpstr>
      <vt:lpstr>Dreaming Outloud Pro</vt:lpstr>
      <vt:lpstr>Times New Roman</vt:lpstr>
      <vt:lpstr>Office Theme</vt:lpstr>
      <vt:lpstr>Equation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Game Math</dc:title>
  <dc:creator>Doug Finn</dc:creator>
  <cp:lastModifiedBy>Douglas FINNIGAN (TP)</cp:lastModifiedBy>
  <cp:revision>346</cp:revision>
  <dcterms:created xsi:type="dcterms:W3CDTF">2019-11-11T05:15:22Z</dcterms:created>
  <dcterms:modified xsi:type="dcterms:W3CDTF">2023-10-11T06:00:23Z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528611d-fe69-484f-b56b-0db8a0d79612_Enabled">
    <vt:lpwstr>true</vt:lpwstr>
  </property>
  <property fmtid="{D5CDD505-2E9C-101B-9397-08002B2CF9AE}" pid="3" name="MSIP_Label_d528611d-fe69-484f-b56b-0db8a0d79612_SetDate">
    <vt:lpwstr>2021-10-10T01:01:23Z</vt:lpwstr>
  </property>
  <property fmtid="{D5CDD505-2E9C-101B-9397-08002B2CF9AE}" pid="4" name="MSIP_Label_d528611d-fe69-484f-b56b-0db8a0d79612_Method">
    <vt:lpwstr>Privileged</vt:lpwstr>
  </property>
  <property fmtid="{D5CDD505-2E9C-101B-9397-08002B2CF9AE}" pid="5" name="MSIP_Label_d528611d-fe69-484f-b56b-0db8a0d79612_Name">
    <vt:lpwstr>Public</vt:lpwstr>
  </property>
  <property fmtid="{D5CDD505-2E9C-101B-9397-08002B2CF9AE}" pid="6" name="MSIP_Label_d528611d-fe69-484f-b56b-0db8a0d79612_SiteId">
    <vt:lpwstr>25a99bf0-8e72-472a-ae50-adfbdf0df6f1</vt:lpwstr>
  </property>
  <property fmtid="{D5CDD505-2E9C-101B-9397-08002B2CF9AE}" pid="7" name="MSIP_Label_d528611d-fe69-484f-b56b-0db8a0d79612_ActionId">
    <vt:lpwstr>45dc16b1-6509-406e-88a2-481c75e02c45</vt:lpwstr>
  </property>
  <property fmtid="{D5CDD505-2E9C-101B-9397-08002B2CF9AE}" pid="8" name="MSIP_Label_d528611d-fe69-484f-b56b-0db8a0d79612_ContentBits">
    <vt:lpwstr>0</vt:lpwstr>
  </property>
</Properties>
</file>